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69"/>
  </p:notesMasterIdLst>
  <p:handoutMasterIdLst>
    <p:handoutMasterId r:id="rId70"/>
  </p:handoutMasterIdLst>
  <p:sldIdLst>
    <p:sldId id="348" r:id="rId2"/>
    <p:sldId id="487" r:id="rId3"/>
    <p:sldId id="462" r:id="rId4"/>
    <p:sldId id="490" r:id="rId5"/>
    <p:sldId id="513" r:id="rId6"/>
    <p:sldId id="492" r:id="rId7"/>
    <p:sldId id="493" r:id="rId8"/>
    <p:sldId id="494" r:id="rId9"/>
    <p:sldId id="495" r:id="rId10"/>
    <p:sldId id="496" r:id="rId11"/>
    <p:sldId id="497" r:id="rId12"/>
    <p:sldId id="498" r:id="rId13"/>
    <p:sldId id="499" r:id="rId14"/>
    <p:sldId id="524" r:id="rId15"/>
    <p:sldId id="530" r:id="rId16"/>
    <p:sldId id="525" r:id="rId17"/>
    <p:sldId id="526" r:id="rId18"/>
    <p:sldId id="527" r:id="rId19"/>
    <p:sldId id="528" r:id="rId20"/>
    <p:sldId id="529" r:id="rId21"/>
    <p:sldId id="532" r:id="rId22"/>
    <p:sldId id="533" r:id="rId23"/>
    <p:sldId id="534" r:id="rId24"/>
    <p:sldId id="535" r:id="rId25"/>
    <p:sldId id="536" r:id="rId26"/>
    <p:sldId id="537" r:id="rId27"/>
    <p:sldId id="531" r:id="rId28"/>
    <p:sldId id="518" r:id="rId29"/>
    <p:sldId id="519" r:id="rId30"/>
    <p:sldId id="538" r:id="rId31"/>
    <p:sldId id="465" r:id="rId32"/>
    <p:sldId id="466" r:id="rId33"/>
    <p:sldId id="467" r:id="rId34"/>
    <p:sldId id="469" r:id="rId35"/>
    <p:sldId id="470" r:id="rId36"/>
    <p:sldId id="485" r:id="rId37"/>
    <p:sldId id="442" r:id="rId38"/>
    <p:sldId id="443" r:id="rId39"/>
    <p:sldId id="517" r:id="rId40"/>
    <p:sldId id="520" r:id="rId41"/>
    <p:sldId id="521" r:id="rId42"/>
    <p:sldId id="522" r:id="rId43"/>
    <p:sldId id="523" r:id="rId44"/>
    <p:sldId id="444" r:id="rId45"/>
    <p:sldId id="445" r:id="rId46"/>
    <p:sldId id="446" r:id="rId47"/>
    <p:sldId id="447" r:id="rId48"/>
    <p:sldId id="449" r:id="rId49"/>
    <p:sldId id="512" r:id="rId50"/>
    <p:sldId id="500" r:id="rId51"/>
    <p:sldId id="501" r:id="rId52"/>
    <p:sldId id="502" r:id="rId53"/>
    <p:sldId id="504" r:id="rId54"/>
    <p:sldId id="505" r:id="rId55"/>
    <p:sldId id="507" r:id="rId56"/>
    <p:sldId id="508" r:id="rId57"/>
    <p:sldId id="509" r:id="rId58"/>
    <p:sldId id="510" r:id="rId59"/>
    <p:sldId id="452" r:id="rId60"/>
    <p:sldId id="453" r:id="rId61"/>
    <p:sldId id="454" r:id="rId62"/>
    <p:sldId id="455" r:id="rId63"/>
    <p:sldId id="456" r:id="rId64"/>
    <p:sldId id="511" r:id="rId65"/>
    <p:sldId id="458" r:id="rId66"/>
    <p:sldId id="421" r:id="rId67"/>
    <p:sldId id="468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3366FF"/>
    <a:srgbClr val="0033CC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4667" autoAdjust="0"/>
  </p:normalViewPr>
  <p:slideViewPr>
    <p:cSldViewPr>
      <p:cViewPr varScale="1">
        <p:scale>
          <a:sx n="99" d="100"/>
          <a:sy n="99" d="100"/>
        </p:scale>
        <p:origin x="-7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794234F-E2FC-42E4-8E76-11C5B0EE93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71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21AED5C-500E-438F-AD09-49DC69F188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37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930B9-C42A-4768-86CB-4CAC11BB8941}" type="slidenum">
              <a:rPr lang="ru-RU"/>
              <a:pPr/>
              <a:t>1</a:t>
            </a:fld>
            <a:endParaRPr lang="ru-RU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24579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24580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81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82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83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84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85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0" y="0"/>
                  </a:cxn>
                  <a:cxn ang="0">
                    <a:pos x="4764" y="0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458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2458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458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24589" name="Picture 13"/>
                <p:cNvPicPr>
                  <a:picLocks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459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/>
                  <a:ahLst/>
                  <a:cxnLst>
                    <a:cxn ang="0">
                      <a:pos x="307" y="292"/>
                    </a:cxn>
                    <a:cxn ang="0">
                      <a:pos x="307" y="234"/>
                    </a:cxn>
                    <a:cxn ang="0">
                      <a:pos x="261" y="159"/>
                    </a:cxn>
                    <a:cxn ang="0">
                      <a:pos x="247" y="91"/>
                    </a:cxn>
                    <a:cxn ang="0">
                      <a:pos x="225" y="24"/>
                    </a:cxn>
                    <a:cxn ang="0">
                      <a:pos x="259" y="21"/>
                    </a:cxn>
                    <a:cxn ang="0">
                      <a:pos x="298" y="82"/>
                    </a:cxn>
                    <a:cxn ang="0">
                      <a:pos x="322" y="118"/>
                    </a:cxn>
                    <a:cxn ang="0">
                      <a:pos x="358" y="180"/>
                    </a:cxn>
                    <a:cxn ang="0">
                      <a:pos x="406" y="240"/>
                    </a:cxn>
                    <a:cxn ang="0">
                      <a:pos x="505" y="184"/>
                    </a:cxn>
                    <a:cxn ang="0">
                      <a:pos x="514" y="118"/>
                    </a:cxn>
                    <a:cxn ang="0">
                      <a:pos x="552" y="69"/>
                    </a:cxn>
                    <a:cxn ang="0">
                      <a:pos x="589" y="13"/>
                    </a:cxn>
                    <a:cxn ang="0">
                      <a:pos x="615" y="16"/>
                    </a:cxn>
                    <a:cxn ang="0">
                      <a:pos x="600" y="49"/>
                    </a:cxn>
                    <a:cxn ang="0">
                      <a:pos x="592" y="124"/>
                    </a:cxn>
                    <a:cxn ang="0">
                      <a:pos x="574" y="186"/>
                    </a:cxn>
                    <a:cxn ang="0">
                      <a:pos x="568" y="282"/>
                    </a:cxn>
                    <a:cxn ang="0">
                      <a:pos x="645" y="325"/>
                    </a:cxn>
                    <a:cxn ang="0">
                      <a:pos x="720" y="277"/>
                    </a:cxn>
                    <a:cxn ang="0">
                      <a:pos x="816" y="253"/>
                    </a:cxn>
                    <a:cxn ang="0">
                      <a:pos x="861" y="279"/>
                    </a:cxn>
                    <a:cxn ang="0">
                      <a:pos x="796" y="324"/>
                    </a:cxn>
                    <a:cxn ang="0">
                      <a:pos x="735" y="352"/>
                    </a:cxn>
                    <a:cxn ang="0">
                      <a:pos x="669" y="409"/>
                    </a:cxn>
                    <a:cxn ang="0">
                      <a:pos x="673" y="510"/>
                    </a:cxn>
                    <a:cxn ang="0">
                      <a:pos x="751" y="535"/>
                    </a:cxn>
                    <a:cxn ang="0">
                      <a:pos x="819" y="577"/>
                    </a:cxn>
                    <a:cxn ang="0">
                      <a:pos x="874" y="606"/>
                    </a:cxn>
                    <a:cxn ang="0">
                      <a:pos x="867" y="637"/>
                    </a:cxn>
                    <a:cxn ang="0">
                      <a:pos x="807" y="618"/>
                    </a:cxn>
                    <a:cxn ang="0">
                      <a:pos x="736" y="592"/>
                    </a:cxn>
                    <a:cxn ang="0">
                      <a:pos x="615" y="588"/>
                    </a:cxn>
                    <a:cxn ang="0">
                      <a:pos x="576" y="628"/>
                    </a:cxn>
                    <a:cxn ang="0">
                      <a:pos x="618" y="723"/>
                    </a:cxn>
                    <a:cxn ang="0">
                      <a:pos x="640" y="807"/>
                    </a:cxn>
                    <a:cxn ang="0">
                      <a:pos x="664" y="889"/>
                    </a:cxn>
                    <a:cxn ang="0">
                      <a:pos x="624" y="870"/>
                    </a:cxn>
                    <a:cxn ang="0">
                      <a:pos x="568" y="789"/>
                    </a:cxn>
                    <a:cxn ang="0">
                      <a:pos x="513" y="708"/>
                    </a:cxn>
                    <a:cxn ang="0">
                      <a:pos x="390" y="730"/>
                    </a:cxn>
                    <a:cxn ang="0">
                      <a:pos x="339" y="838"/>
                    </a:cxn>
                    <a:cxn ang="0">
                      <a:pos x="285" y="915"/>
                    </a:cxn>
                    <a:cxn ang="0">
                      <a:pos x="276" y="867"/>
                    </a:cxn>
                    <a:cxn ang="0">
                      <a:pos x="298" y="766"/>
                    </a:cxn>
                    <a:cxn ang="0">
                      <a:pos x="324" y="664"/>
                    </a:cxn>
                    <a:cxn ang="0">
                      <a:pos x="283" y="583"/>
                    </a:cxn>
                    <a:cxn ang="0">
                      <a:pos x="201" y="619"/>
                    </a:cxn>
                    <a:cxn ang="0">
                      <a:pos x="88" y="655"/>
                    </a:cxn>
                    <a:cxn ang="0">
                      <a:pos x="16" y="655"/>
                    </a:cxn>
                    <a:cxn ang="0">
                      <a:pos x="94" y="606"/>
                    </a:cxn>
                    <a:cxn ang="0">
                      <a:pos x="162" y="567"/>
                    </a:cxn>
                    <a:cxn ang="0">
                      <a:pos x="247" y="504"/>
                    </a:cxn>
                    <a:cxn ang="0">
                      <a:pos x="190" y="390"/>
                    </a:cxn>
                    <a:cxn ang="0">
                      <a:pos x="81" y="355"/>
                    </a:cxn>
                    <a:cxn ang="0">
                      <a:pos x="3" y="307"/>
                    </a:cxn>
                    <a:cxn ang="0">
                      <a:pos x="39" y="286"/>
                    </a:cxn>
                    <a:cxn ang="0">
                      <a:pos x="115" y="306"/>
                    </a:cxn>
                    <a:cxn ang="0">
                      <a:pos x="226" y="327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59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/>
                  <a:ahLst/>
                  <a:cxnLst>
                    <a:cxn ang="0">
                      <a:pos x="307" y="292"/>
                    </a:cxn>
                    <a:cxn ang="0">
                      <a:pos x="307" y="234"/>
                    </a:cxn>
                    <a:cxn ang="0">
                      <a:pos x="261" y="159"/>
                    </a:cxn>
                    <a:cxn ang="0">
                      <a:pos x="247" y="91"/>
                    </a:cxn>
                    <a:cxn ang="0">
                      <a:pos x="225" y="24"/>
                    </a:cxn>
                    <a:cxn ang="0">
                      <a:pos x="259" y="21"/>
                    </a:cxn>
                    <a:cxn ang="0">
                      <a:pos x="298" y="82"/>
                    </a:cxn>
                    <a:cxn ang="0">
                      <a:pos x="322" y="118"/>
                    </a:cxn>
                    <a:cxn ang="0">
                      <a:pos x="358" y="180"/>
                    </a:cxn>
                    <a:cxn ang="0">
                      <a:pos x="406" y="240"/>
                    </a:cxn>
                    <a:cxn ang="0">
                      <a:pos x="505" y="184"/>
                    </a:cxn>
                    <a:cxn ang="0">
                      <a:pos x="514" y="118"/>
                    </a:cxn>
                    <a:cxn ang="0">
                      <a:pos x="552" y="69"/>
                    </a:cxn>
                    <a:cxn ang="0">
                      <a:pos x="589" y="13"/>
                    </a:cxn>
                    <a:cxn ang="0">
                      <a:pos x="615" y="16"/>
                    </a:cxn>
                    <a:cxn ang="0">
                      <a:pos x="600" y="49"/>
                    </a:cxn>
                    <a:cxn ang="0">
                      <a:pos x="592" y="124"/>
                    </a:cxn>
                    <a:cxn ang="0">
                      <a:pos x="574" y="186"/>
                    </a:cxn>
                    <a:cxn ang="0">
                      <a:pos x="568" y="282"/>
                    </a:cxn>
                    <a:cxn ang="0">
                      <a:pos x="645" y="325"/>
                    </a:cxn>
                    <a:cxn ang="0">
                      <a:pos x="720" y="277"/>
                    </a:cxn>
                    <a:cxn ang="0">
                      <a:pos x="816" y="253"/>
                    </a:cxn>
                    <a:cxn ang="0">
                      <a:pos x="861" y="279"/>
                    </a:cxn>
                    <a:cxn ang="0">
                      <a:pos x="796" y="324"/>
                    </a:cxn>
                    <a:cxn ang="0">
                      <a:pos x="735" y="352"/>
                    </a:cxn>
                    <a:cxn ang="0">
                      <a:pos x="669" y="409"/>
                    </a:cxn>
                    <a:cxn ang="0">
                      <a:pos x="673" y="510"/>
                    </a:cxn>
                    <a:cxn ang="0">
                      <a:pos x="751" y="535"/>
                    </a:cxn>
                    <a:cxn ang="0">
                      <a:pos x="819" y="577"/>
                    </a:cxn>
                    <a:cxn ang="0">
                      <a:pos x="874" y="606"/>
                    </a:cxn>
                    <a:cxn ang="0">
                      <a:pos x="867" y="637"/>
                    </a:cxn>
                    <a:cxn ang="0">
                      <a:pos x="807" y="618"/>
                    </a:cxn>
                    <a:cxn ang="0">
                      <a:pos x="736" y="592"/>
                    </a:cxn>
                    <a:cxn ang="0">
                      <a:pos x="615" y="588"/>
                    </a:cxn>
                    <a:cxn ang="0">
                      <a:pos x="576" y="628"/>
                    </a:cxn>
                    <a:cxn ang="0">
                      <a:pos x="618" y="723"/>
                    </a:cxn>
                    <a:cxn ang="0">
                      <a:pos x="640" y="807"/>
                    </a:cxn>
                    <a:cxn ang="0">
                      <a:pos x="664" y="889"/>
                    </a:cxn>
                    <a:cxn ang="0">
                      <a:pos x="624" y="870"/>
                    </a:cxn>
                    <a:cxn ang="0">
                      <a:pos x="568" y="789"/>
                    </a:cxn>
                    <a:cxn ang="0">
                      <a:pos x="513" y="708"/>
                    </a:cxn>
                    <a:cxn ang="0">
                      <a:pos x="390" y="730"/>
                    </a:cxn>
                    <a:cxn ang="0">
                      <a:pos x="339" y="838"/>
                    </a:cxn>
                    <a:cxn ang="0">
                      <a:pos x="285" y="915"/>
                    </a:cxn>
                    <a:cxn ang="0">
                      <a:pos x="276" y="867"/>
                    </a:cxn>
                    <a:cxn ang="0">
                      <a:pos x="298" y="766"/>
                    </a:cxn>
                    <a:cxn ang="0">
                      <a:pos x="324" y="664"/>
                    </a:cxn>
                    <a:cxn ang="0">
                      <a:pos x="283" y="583"/>
                    </a:cxn>
                    <a:cxn ang="0">
                      <a:pos x="201" y="619"/>
                    </a:cxn>
                    <a:cxn ang="0">
                      <a:pos x="88" y="655"/>
                    </a:cxn>
                    <a:cxn ang="0">
                      <a:pos x="16" y="655"/>
                    </a:cxn>
                    <a:cxn ang="0">
                      <a:pos x="94" y="606"/>
                    </a:cxn>
                    <a:cxn ang="0">
                      <a:pos x="162" y="567"/>
                    </a:cxn>
                    <a:cxn ang="0">
                      <a:pos x="247" y="504"/>
                    </a:cxn>
                    <a:cxn ang="0">
                      <a:pos x="190" y="390"/>
                    </a:cxn>
                    <a:cxn ang="0">
                      <a:pos x="81" y="355"/>
                    </a:cxn>
                    <a:cxn ang="0">
                      <a:pos x="3" y="307"/>
                    </a:cxn>
                    <a:cxn ang="0">
                      <a:pos x="39" y="286"/>
                    </a:cxn>
                    <a:cxn ang="0">
                      <a:pos x="115" y="306"/>
                    </a:cxn>
                    <a:cxn ang="0">
                      <a:pos x="226" y="327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59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/>
                  <a:ahLst/>
                  <a:cxnLst>
                    <a:cxn ang="0">
                      <a:pos x="307" y="292"/>
                    </a:cxn>
                    <a:cxn ang="0">
                      <a:pos x="307" y="234"/>
                    </a:cxn>
                    <a:cxn ang="0">
                      <a:pos x="261" y="159"/>
                    </a:cxn>
                    <a:cxn ang="0">
                      <a:pos x="247" y="91"/>
                    </a:cxn>
                    <a:cxn ang="0">
                      <a:pos x="225" y="24"/>
                    </a:cxn>
                    <a:cxn ang="0">
                      <a:pos x="259" y="21"/>
                    </a:cxn>
                    <a:cxn ang="0">
                      <a:pos x="298" y="82"/>
                    </a:cxn>
                    <a:cxn ang="0">
                      <a:pos x="322" y="118"/>
                    </a:cxn>
                    <a:cxn ang="0">
                      <a:pos x="358" y="180"/>
                    </a:cxn>
                    <a:cxn ang="0">
                      <a:pos x="406" y="240"/>
                    </a:cxn>
                    <a:cxn ang="0">
                      <a:pos x="505" y="184"/>
                    </a:cxn>
                    <a:cxn ang="0">
                      <a:pos x="514" y="118"/>
                    </a:cxn>
                    <a:cxn ang="0">
                      <a:pos x="552" y="69"/>
                    </a:cxn>
                    <a:cxn ang="0">
                      <a:pos x="589" y="13"/>
                    </a:cxn>
                    <a:cxn ang="0">
                      <a:pos x="615" y="16"/>
                    </a:cxn>
                    <a:cxn ang="0">
                      <a:pos x="600" y="49"/>
                    </a:cxn>
                    <a:cxn ang="0">
                      <a:pos x="592" y="124"/>
                    </a:cxn>
                    <a:cxn ang="0">
                      <a:pos x="574" y="186"/>
                    </a:cxn>
                    <a:cxn ang="0">
                      <a:pos x="568" y="282"/>
                    </a:cxn>
                    <a:cxn ang="0">
                      <a:pos x="645" y="325"/>
                    </a:cxn>
                    <a:cxn ang="0">
                      <a:pos x="720" y="277"/>
                    </a:cxn>
                    <a:cxn ang="0">
                      <a:pos x="816" y="253"/>
                    </a:cxn>
                    <a:cxn ang="0">
                      <a:pos x="861" y="279"/>
                    </a:cxn>
                    <a:cxn ang="0">
                      <a:pos x="796" y="324"/>
                    </a:cxn>
                    <a:cxn ang="0">
                      <a:pos x="735" y="352"/>
                    </a:cxn>
                    <a:cxn ang="0">
                      <a:pos x="669" y="409"/>
                    </a:cxn>
                    <a:cxn ang="0">
                      <a:pos x="673" y="510"/>
                    </a:cxn>
                    <a:cxn ang="0">
                      <a:pos x="751" y="535"/>
                    </a:cxn>
                    <a:cxn ang="0">
                      <a:pos x="819" y="577"/>
                    </a:cxn>
                    <a:cxn ang="0">
                      <a:pos x="874" y="606"/>
                    </a:cxn>
                    <a:cxn ang="0">
                      <a:pos x="867" y="637"/>
                    </a:cxn>
                    <a:cxn ang="0">
                      <a:pos x="807" y="618"/>
                    </a:cxn>
                    <a:cxn ang="0">
                      <a:pos x="736" y="592"/>
                    </a:cxn>
                    <a:cxn ang="0">
                      <a:pos x="615" y="588"/>
                    </a:cxn>
                    <a:cxn ang="0">
                      <a:pos x="576" y="628"/>
                    </a:cxn>
                    <a:cxn ang="0">
                      <a:pos x="618" y="723"/>
                    </a:cxn>
                    <a:cxn ang="0">
                      <a:pos x="640" y="807"/>
                    </a:cxn>
                    <a:cxn ang="0">
                      <a:pos x="664" y="889"/>
                    </a:cxn>
                    <a:cxn ang="0">
                      <a:pos x="624" y="870"/>
                    </a:cxn>
                    <a:cxn ang="0">
                      <a:pos x="568" y="789"/>
                    </a:cxn>
                    <a:cxn ang="0">
                      <a:pos x="513" y="708"/>
                    </a:cxn>
                    <a:cxn ang="0">
                      <a:pos x="390" y="730"/>
                    </a:cxn>
                    <a:cxn ang="0">
                      <a:pos x="339" y="838"/>
                    </a:cxn>
                    <a:cxn ang="0">
                      <a:pos x="285" y="915"/>
                    </a:cxn>
                    <a:cxn ang="0">
                      <a:pos x="276" y="867"/>
                    </a:cxn>
                    <a:cxn ang="0">
                      <a:pos x="298" y="766"/>
                    </a:cxn>
                    <a:cxn ang="0">
                      <a:pos x="324" y="664"/>
                    </a:cxn>
                    <a:cxn ang="0">
                      <a:pos x="283" y="583"/>
                    </a:cxn>
                    <a:cxn ang="0">
                      <a:pos x="201" y="619"/>
                    </a:cxn>
                    <a:cxn ang="0">
                      <a:pos x="88" y="655"/>
                    </a:cxn>
                    <a:cxn ang="0">
                      <a:pos x="16" y="655"/>
                    </a:cxn>
                    <a:cxn ang="0">
                      <a:pos x="94" y="606"/>
                    </a:cxn>
                    <a:cxn ang="0">
                      <a:pos x="162" y="567"/>
                    </a:cxn>
                    <a:cxn ang="0">
                      <a:pos x="247" y="504"/>
                    </a:cxn>
                    <a:cxn ang="0">
                      <a:pos x="190" y="390"/>
                    </a:cxn>
                    <a:cxn ang="0">
                      <a:pos x="81" y="355"/>
                    </a:cxn>
                    <a:cxn ang="0">
                      <a:pos x="3" y="307"/>
                    </a:cxn>
                    <a:cxn ang="0">
                      <a:pos x="39" y="286"/>
                    </a:cxn>
                    <a:cxn ang="0">
                      <a:pos x="115" y="306"/>
                    </a:cxn>
                    <a:cxn ang="0">
                      <a:pos x="226" y="327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000"/>
                  </a:schemeClr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2459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4594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595" name="Rectangle 19"/>
          <p:cNvSpPr>
            <a:spLocks noGrp="1" noChangeArrowheads="1"/>
          </p:cNvSpPr>
          <p:nvPr>
            <p:ph type="dt" sz="half" idx="2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ftr" sz="quarter" idx="3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4597" name="Rectangle 2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fld id="{B5DA4506-DBC2-439E-A3FD-E36B1EB0E2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A96FF-F14B-41AD-9D3B-5FBE629DE3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E8ED2-62C3-44E0-B3B5-426F92AE90F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763" y="304800"/>
            <a:ext cx="756443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479550" y="1981200"/>
            <a:ext cx="762635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81138" y="6248400"/>
            <a:ext cx="1782762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7973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6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2D9385-9600-4B82-BD3D-F365608C6C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763" y="304800"/>
            <a:ext cx="756443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481138" y="6248400"/>
            <a:ext cx="1782762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973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26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131BA1E-2D17-4801-9FF0-C66AF71DB7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C3330-4C7F-472A-9546-826A59C85D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EF6DC-F645-46FB-9669-B545A8A1CE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A4646-D832-4F29-B897-3A2E5009E9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1DF41-9605-4BB9-8360-068579D2E1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4C378-F0E2-48A2-9899-AA3FE08532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B3D0D-7EDD-43FA-A502-07DB91D255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1C94E-E96C-47AA-9E26-F68AE88D24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7F9A0-E10B-4F06-9457-AF8C4676D3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23555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23556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23557" name="Picture 5"/>
              <p:cNvPicPr>
                <a:picLocks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558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/>
                <a:ahLst/>
                <a:cxnLst>
                  <a:cxn ang="0">
                    <a:pos x="307" y="292"/>
                  </a:cxn>
                  <a:cxn ang="0">
                    <a:pos x="307" y="234"/>
                  </a:cxn>
                  <a:cxn ang="0">
                    <a:pos x="261" y="159"/>
                  </a:cxn>
                  <a:cxn ang="0">
                    <a:pos x="247" y="91"/>
                  </a:cxn>
                  <a:cxn ang="0">
                    <a:pos x="225" y="24"/>
                  </a:cxn>
                  <a:cxn ang="0">
                    <a:pos x="259" y="21"/>
                  </a:cxn>
                  <a:cxn ang="0">
                    <a:pos x="298" y="82"/>
                  </a:cxn>
                  <a:cxn ang="0">
                    <a:pos x="322" y="118"/>
                  </a:cxn>
                  <a:cxn ang="0">
                    <a:pos x="358" y="180"/>
                  </a:cxn>
                  <a:cxn ang="0">
                    <a:pos x="406" y="240"/>
                  </a:cxn>
                  <a:cxn ang="0">
                    <a:pos x="505" y="184"/>
                  </a:cxn>
                  <a:cxn ang="0">
                    <a:pos x="514" y="118"/>
                  </a:cxn>
                  <a:cxn ang="0">
                    <a:pos x="552" y="69"/>
                  </a:cxn>
                  <a:cxn ang="0">
                    <a:pos x="589" y="13"/>
                  </a:cxn>
                  <a:cxn ang="0">
                    <a:pos x="615" y="16"/>
                  </a:cxn>
                  <a:cxn ang="0">
                    <a:pos x="600" y="49"/>
                  </a:cxn>
                  <a:cxn ang="0">
                    <a:pos x="592" y="124"/>
                  </a:cxn>
                  <a:cxn ang="0">
                    <a:pos x="574" y="186"/>
                  </a:cxn>
                  <a:cxn ang="0">
                    <a:pos x="568" y="282"/>
                  </a:cxn>
                  <a:cxn ang="0">
                    <a:pos x="645" y="325"/>
                  </a:cxn>
                  <a:cxn ang="0">
                    <a:pos x="720" y="277"/>
                  </a:cxn>
                  <a:cxn ang="0">
                    <a:pos x="816" y="253"/>
                  </a:cxn>
                  <a:cxn ang="0">
                    <a:pos x="861" y="279"/>
                  </a:cxn>
                  <a:cxn ang="0">
                    <a:pos x="796" y="324"/>
                  </a:cxn>
                  <a:cxn ang="0">
                    <a:pos x="735" y="352"/>
                  </a:cxn>
                  <a:cxn ang="0">
                    <a:pos x="669" y="409"/>
                  </a:cxn>
                  <a:cxn ang="0">
                    <a:pos x="673" y="510"/>
                  </a:cxn>
                  <a:cxn ang="0">
                    <a:pos x="751" y="535"/>
                  </a:cxn>
                  <a:cxn ang="0">
                    <a:pos x="819" y="577"/>
                  </a:cxn>
                  <a:cxn ang="0">
                    <a:pos x="874" y="606"/>
                  </a:cxn>
                  <a:cxn ang="0">
                    <a:pos x="867" y="637"/>
                  </a:cxn>
                  <a:cxn ang="0">
                    <a:pos x="807" y="618"/>
                  </a:cxn>
                  <a:cxn ang="0">
                    <a:pos x="736" y="592"/>
                  </a:cxn>
                  <a:cxn ang="0">
                    <a:pos x="615" y="588"/>
                  </a:cxn>
                  <a:cxn ang="0">
                    <a:pos x="576" y="628"/>
                  </a:cxn>
                  <a:cxn ang="0">
                    <a:pos x="618" y="723"/>
                  </a:cxn>
                  <a:cxn ang="0">
                    <a:pos x="640" y="807"/>
                  </a:cxn>
                  <a:cxn ang="0">
                    <a:pos x="664" y="889"/>
                  </a:cxn>
                  <a:cxn ang="0">
                    <a:pos x="624" y="870"/>
                  </a:cxn>
                  <a:cxn ang="0">
                    <a:pos x="568" y="789"/>
                  </a:cxn>
                  <a:cxn ang="0">
                    <a:pos x="513" y="708"/>
                  </a:cxn>
                  <a:cxn ang="0">
                    <a:pos x="390" y="730"/>
                  </a:cxn>
                  <a:cxn ang="0">
                    <a:pos x="339" y="838"/>
                  </a:cxn>
                  <a:cxn ang="0">
                    <a:pos x="285" y="915"/>
                  </a:cxn>
                  <a:cxn ang="0">
                    <a:pos x="276" y="867"/>
                  </a:cxn>
                  <a:cxn ang="0">
                    <a:pos x="298" y="766"/>
                  </a:cxn>
                  <a:cxn ang="0">
                    <a:pos x="324" y="664"/>
                  </a:cxn>
                  <a:cxn ang="0">
                    <a:pos x="283" y="583"/>
                  </a:cxn>
                  <a:cxn ang="0">
                    <a:pos x="201" y="619"/>
                  </a:cxn>
                  <a:cxn ang="0">
                    <a:pos x="88" y="655"/>
                  </a:cxn>
                  <a:cxn ang="0">
                    <a:pos x="16" y="655"/>
                  </a:cxn>
                  <a:cxn ang="0">
                    <a:pos x="94" y="606"/>
                  </a:cxn>
                  <a:cxn ang="0">
                    <a:pos x="162" y="567"/>
                  </a:cxn>
                  <a:cxn ang="0">
                    <a:pos x="247" y="504"/>
                  </a:cxn>
                  <a:cxn ang="0">
                    <a:pos x="190" y="390"/>
                  </a:cxn>
                  <a:cxn ang="0">
                    <a:pos x="81" y="355"/>
                  </a:cxn>
                  <a:cxn ang="0">
                    <a:pos x="3" y="307"/>
                  </a:cxn>
                  <a:cxn ang="0">
                    <a:pos x="39" y="286"/>
                  </a:cxn>
                  <a:cxn ang="0">
                    <a:pos x="115" y="306"/>
                  </a:cxn>
                  <a:cxn ang="0">
                    <a:pos x="226" y="327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9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/>
                <a:ahLst/>
                <a:cxnLst>
                  <a:cxn ang="0">
                    <a:pos x="307" y="292"/>
                  </a:cxn>
                  <a:cxn ang="0">
                    <a:pos x="307" y="234"/>
                  </a:cxn>
                  <a:cxn ang="0">
                    <a:pos x="261" y="159"/>
                  </a:cxn>
                  <a:cxn ang="0">
                    <a:pos x="247" y="91"/>
                  </a:cxn>
                  <a:cxn ang="0">
                    <a:pos x="225" y="24"/>
                  </a:cxn>
                  <a:cxn ang="0">
                    <a:pos x="259" y="21"/>
                  </a:cxn>
                  <a:cxn ang="0">
                    <a:pos x="298" y="82"/>
                  </a:cxn>
                  <a:cxn ang="0">
                    <a:pos x="322" y="118"/>
                  </a:cxn>
                  <a:cxn ang="0">
                    <a:pos x="358" y="180"/>
                  </a:cxn>
                  <a:cxn ang="0">
                    <a:pos x="406" y="240"/>
                  </a:cxn>
                  <a:cxn ang="0">
                    <a:pos x="505" y="184"/>
                  </a:cxn>
                  <a:cxn ang="0">
                    <a:pos x="514" y="118"/>
                  </a:cxn>
                  <a:cxn ang="0">
                    <a:pos x="552" y="69"/>
                  </a:cxn>
                  <a:cxn ang="0">
                    <a:pos x="589" y="13"/>
                  </a:cxn>
                  <a:cxn ang="0">
                    <a:pos x="615" y="16"/>
                  </a:cxn>
                  <a:cxn ang="0">
                    <a:pos x="600" y="49"/>
                  </a:cxn>
                  <a:cxn ang="0">
                    <a:pos x="592" y="124"/>
                  </a:cxn>
                  <a:cxn ang="0">
                    <a:pos x="574" y="186"/>
                  </a:cxn>
                  <a:cxn ang="0">
                    <a:pos x="568" y="282"/>
                  </a:cxn>
                  <a:cxn ang="0">
                    <a:pos x="645" y="325"/>
                  </a:cxn>
                  <a:cxn ang="0">
                    <a:pos x="720" y="277"/>
                  </a:cxn>
                  <a:cxn ang="0">
                    <a:pos x="816" y="253"/>
                  </a:cxn>
                  <a:cxn ang="0">
                    <a:pos x="861" y="279"/>
                  </a:cxn>
                  <a:cxn ang="0">
                    <a:pos x="796" y="324"/>
                  </a:cxn>
                  <a:cxn ang="0">
                    <a:pos x="735" y="352"/>
                  </a:cxn>
                  <a:cxn ang="0">
                    <a:pos x="669" y="409"/>
                  </a:cxn>
                  <a:cxn ang="0">
                    <a:pos x="673" y="510"/>
                  </a:cxn>
                  <a:cxn ang="0">
                    <a:pos x="751" y="535"/>
                  </a:cxn>
                  <a:cxn ang="0">
                    <a:pos x="819" y="577"/>
                  </a:cxn>
                  <a:cxn ang="0">
                    <a:pos x="874" y="606"/>
                  </a:cxn>
                  <a:cxn ang="0">
                    <a:pos x="867" y="637"/>
                  </a:cxn>
                  <a:cxn ang="0">
                    <a:pos x="807" y="618"/>
                  </a:cxn>
                  <a:cxn ang="0">
                    <a:pos x="736" y="592"/>
                  </a:cxn>
                  <a:cxn ang="0">
                    <a:pos x="615" y="588"/>
                  </a:cxn>
                  <a:cxn ang="0">
                    <a:pos x="576" y="628"/>
                  </a:cxn>
                  <a:cxn ang="0">
                    <a:pos x="618" y="723"/>
                  </a:cxn>
                  <a:cxn ang="0">
                    <a:pos x="640" y="807"/>
                  </a:cxn>
                  <a:cxn ang="0">
                    <a:pos x="664" y="889"/>
                  </a:cxn>
                  <a:cxn ang="0">
                    <a:pos x="624" y="870"/>
                  </a:cxn>
                  <a:cxn ang="0">
                    <a:pos x="568" y="789"/>
                  </a:cxn>
                  <a:cxn ang="0">
                    <a:pos x="513" y="708"/>
                  </a:cxn>
                  <a:cxn ang="0">
                    <a:pos x="390" y="730"/>
                  </a:cxn>
                  <a:cxn ang="0">
                    <a:pos x="339" y="838"/>
                  </a:cxn>
                  <a:cxn ang="0">
                    <a:pos x="285" y="915"/>
                  </a:cxn>
                  <a:cxn ang="0">
                    <a:pos x="276" y="867"/>
                  </a:cxn>
                  <a:cxn ang="0">
                    <a:pos x="298" y="766"/>
                  </a:cxn>
                  <a:cxn ang="0">
                    <a:pos x="324" y="664"/>
                  </a:cxn>
                  <a:cxn ang="0">
                    <a:pos x="283" y="583"/>
                  </a:cxn>
                  <a:cxn ang="0">
                    <a:pos x="201" y="619"/>
                  </a:cxn>
                  <a:cxn ang="0">
                    <a:pos x="88" y="655"/>
                  </a:cxn>
                  <a:cxn ang="0">
                    <a:pos x="16" y="655"/>
                  </a:cxn>
                  <a:cxn ang="0">
                    <a:pos x="94" y="606"/>
                  </a:cxn>
                  <a:cxn ang="0">
                    <a:pos x="162" y="567"/>
                  </a:cxn>
                  <a:cxn ang="0">
                    <a:pos x="247" y="504"/>
                  </a:cxn>
                  <a:cxn ang="0">
                    <a:pos x="190" y="390"/>
                  </a:cxn>
                  <a:cxn ang="0">
                    <a:pos x="81" y="355"/>
                  </a:cxn>
                  <a:cxn ang="0">
                    <a:pos x="3" y="307"/>
                  </a:cxn>
                  <a:cxn ang="0">
                    <a:pos x="39" y="286"/>
                  </a:cxn>
                  <a:cxn ang="0">
                    <a:pos x="115" y="306"/>
                  </a:cxn>
                  <a:cxn ang="0">
                    <a:pos x="226" y="327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0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/>
                <a:ahLst/>
                <a:cxnLst>
                  <a:cxn ang="0">
                    <a:pos x="307" y="292"/>
                  </a:cxn>
                  <a:cxn ang="0">
                    <a:pos x="307" y="234"/>
                  </a:cxn>
                  <a:cxn ang="0">
                    <a:pos x="261" y="159"/>
                  </a:cxn>
                  <a:cxn ang="0">
                    <a:pos x="247" y="91"/>
                  </a:cxn>
                  <a:cxn ang="0">
                    <a:pos x="225" y="24"/>
                  </a:cxn>
                  <a:cxn ang="0">
                    <a:pos x="259" y="21"/>
                  </a:cxn>
                  <a:cxn ang="0">
                    <a:pos x="298" y="82"/>
                  </a:cxn>
                  <a:cxn ang="0">
                    <a:pos x="322" y="118"/>
                  </a:cxn>
                  <a:cxn ang="0">
                    <a:pos x="358" y="180"/>
                  </a:cxn>
                  <a:cxn ang="0">
                    <a:pos x="406" y="240"/>
                  </a:cxn>
                  <a:cxn ang="0">
                    <a:pos x="505" y="184"/>
                  </a:cxn>
                  <a:cxn ang="0">
                    <a:pos x="514" y="118"/>
                  </a:cxn>
                  <a:cxn ang="0">
                    <a:pos x="552" y="69"/>
                  </a:cxn>
                  <a:cxn ang="0">
                    <a:pos x="589" y="13"/>
                  </a:cxn>
                  <a:cxn ang="0">
                    <a:pos x="615" y="16"/>
                  </a:cxn>
                  <a:cxn ang="0">
                    <a:pos x="600" y="49"/>
                  </a:cxn>
                  <a:cxn ang="0">
                    <a:pos x="592" y="124"/>
                  </a:cxn>
                  <a:cxn ang="0">
                    <a:pos x="574" y="186"/>
                  </a:cxn>
                  <a:cxn ang="0">
                    <a:pos x="568" y="282"/>
                  </a:cxn>
                  <a:cxn ang="0">
                    <a:pos x="645" y="325"/>
                  </a:cxn>
                  <a:cxn ang="0">
                    <a:pos x="720" y="277"/>
                  </a:cxn>
                  <a:cxn ang="0">
                    <a:pos x="816" y="253"/>
                  </a:cxn>
                  <a:cxn ang="0">
                    <a:pos x="861" y="279"/>
                  </a:cxn>
                  <a:cxn ang="0">
                    <a:pos x="796" y="324"/>
                  </a:cxn>
                  <a:cxn ang="0">
                    <a:pos x="735" y="352"/>
                  </a:cxn>
                  <a:cxn ang="0">
                    <a:pos x="669" y="409"/>
                  </a:cxn>
                  <a:cxn ang="0">
                    <a:pos x="673" y="510"/>
                  </a:cxn>
                  <a:cxn ang="0">
                    <a:pos x="751" y="535"/>
                  </a:cxn>
                  <a:cxn ang="0">
                    <a:pos x="819" y="577"/>
                  </a:cxn>
                  <a:cxn ang="0">
                    <a:pos x="874" y="606"/>
                  </a:cxn>
                  <a:cxn ang="0">
                    <a:pos x="867" y="637"/>
                  </a:cxn>
                  <a:cxn ang="0">
                    <a:pos x="807" y="618"/>
                  </a:cxn>
                  <a:cxn ang="0">
                    <a:pos x="736" y="592"/>
                  </a:cxn>
                  <a:cxn ang="0">
                    <a:pos x="615" y="588"/>
                  </a:cxn>
                  <a:cxn ang="0">
                    <a:pos x="576" y="628"/>
                  </a:cxn>
                  <a:cxn ang="0">
                    <a:pos x="618" y="723"/>
                  </a:cxn>
                  <a:cxn ang="0">
                    <a:pos x="640" y="807"/>
                  </a:cxn>
                  <a:cxn ang="0">
                    <a:pos x="664" y="889"/>
                  </a:cxn>
                  <a:cxn ang="0">
                    <a:pos x="624" y="870"/>
                  </a:cxn>
                  <a:cxn ang="0">
                    <a:pos x="568" y="789"/>
                  </a:cxn>
                  <a:cxn ang="0">
                    <a:pos x="513" y="708"/>
                  </a:cxn>
                  <a:cxn ang="0">
                    <a:pos x="390" y="730"/>
                  </a:cxn>
                  <a:cxn ang="0">
                    <a:pos x="339" y="838"/>
                  </a:cxn>
                  <a:cxn ang="0">
                    <a:pos x="285" y="915"/>
                  </a:cxn>
                  <a:cxn ang="0">
                    <a:pos x="276" y="867"/>
                  </a:cxn>
                  <a:cxn ang="0">
                    <a:pos x="298" y="766"/>
                  </a:cxn>
                  <a:cxn ang="0">
                    <a:pos x="324" y="664"/>
                  </a:cxn>
                  <a:cxn ang="0">
                    <a:pos x="283" y="583"/>
                  </a:cxn>
                  <a:cxn ang="0">
                    <a:pos x="201" y="619"/>
                  </a:cxn>
                  <a:cxn ang="0">
                    <a:pos x="88" y="655"/>
                  </a:cxn>
                  <a:cxn ang="0">
                    <a:pos x="16" y="655"/>
                  </a:cxn>
                  <a:cxn ang="0">
                    <a:pos x="94" y="606"/>
                  </a:cxn>
                  <a:cxn ang="0">
                    <a:pos x="162" y="567"/>
                  </a:cxn>
                  <a:cxn ang="0">
                    <a:pos x="247" y="504"/>
                  </a:cxn>
                  <a:cxn ang="0">
                    <a:pos x="190" y="390"/>
                  </a:cxn>
                  <a:cxn ang="0">
                    <a:pos x="81" y="355"/>
                  </a:cxn>
                  <a:cxn ang="0">
                    <a:pos x="3" y="307"/>
                  </a:cxn>
                  <a:cxn ang="0">
                    <a:pos x="39" y="286"/>
                  </a:cxn>
                  <a:cxn ang="0">
                    <a:pos x="115" y="306"/>
                  </a:cxn>
                  <a:cxn ang="0">
                    <a:pos x="226" y="327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000"/>
                </a:schemeClr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3561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23562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3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4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5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6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7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0" y="0"/>
                  </a:cxn>
                  <a:cxn ang="0">
                    <a:pos x="4764" y="0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3568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3569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70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571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572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9D525627-5048-4311-8FB8-D533546A27F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gif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gif"/><Relationship Id="rId5" Type="http://schemas.openxmlformats.org/officeDocument/2006/relationships/image" Target="../media/image41.png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gif"/><Relationship Id="rId5" Type="http://schemas.openxmlformats.org/officeDocument/2006/relationships/image" Target="../media/image41.png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457200"/>
            <a:ext cx="7315200" cy="24717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folHlink"/>
                </a:solidFill>
              </a:rPr>
              <a:t>Понятие здорового образа жизни</a:t>
            </a:r>
            <a:endParaRPr lang="ru-RU" b="1" dirty="0">
              <a:solidFill>
                <a:schemeClr val="folHlink"/>
              </a:solidFill>
            </a:endParaRPr>
          </a:p>
        </p:txBody>
      </p:sp>
      <p:pic>
        <p:nvPicPr>
          <p:cNvPr id="261121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357562"/>
            <a:ext cx="4343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3366FF"/>
                </a:solidFill>
              </a:rPr>
              <a:t>Демография</a:t>
            </a:r>
            <a:endParaRPr lang="ru-RU" b="1" dirty="0">
              <a:solidFill>
                <a:srgbClr val="3366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9550" y="1981200"/>
            <a:ext cx="7626350" cy="4519634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    </a:t>
            </a:r>
            <a:r>
              <a:rPr lang="ru-RU" sz="2000" b="1" dirty="0" smtClean="0"/>
              <a:t>По последней переписи населения России нас чуть более </a:t>
            </a:r>
            <a:r>
              <a:rPr lang="ru-RU" sz="2000" b="1" dirty="0" smtClean="0">
                <a:solidFill>
                  <a:srgbClr val="C00000"/>
                </a:solidFill>
              </a:rPr>
              <a:t>146</a:t>
            </a:r>
            <a:r>
              <a:rPr lang="ru-RU" sz="2000" b="1" dirty="0" smtClean="0"/>
              <a:t> млн. чел. По результатам международных исследований, выполненных ООН и экспертами России, к 2025 году страна потеряет как минимум 11 млн. жителей, а к 2050 г. нас будет </a:t>
            </a:r>
            <a:r>
              <a:rPr lang="ru-RU" sz="2000" b="1" dirty="0" smtClean="0">
                <a:solidFill>
                  <a:srgbClr val="FF0066"/>
                </a:solidFill>
              </a:rPr>
              <a:t>100 млн. </a:t>
            </a:r>
            <a:r>
              <a:rPr lang="ru-RU" sz="2000" b="1" dirty="0" smtClean="0"/>
              <a:t>На Земном Шаре в </a:t>
            </a:r>
            <a:r>
              <a:rPr lang="ru-RU" sz="2000" b="1" dirty="0" smtClean="0"/>
              <a:t>2022 </a:t>
            </a:r>
            <a:r>
              <a:rPr lang="ru-RU" sz="2000" b="1" dirty="0" smtClean="0"/>
              <a:t>году зарегистрировано </a:t>
            </a:r>
            <a:r>
              <a:rPr lang="ru-RU" sz="2000" b="1" dirty="0" smtClean="0">
                <a:solidFill>
                  <a:srgbClr val="FF0000"/>
                </a:solidFill>
              </a:rPr>
              <a:t>8 </a:t>
            </a:r>
            <a:r>
              <a:rPr lang="ru-RU" sz="2000" b="1" dirty="0" err="1" smtClean="0">
                <a:solidFill>
                  <a:srgbClr val="FF0000"/>
                </a:solidFill>
              </a:rPr>
              <a:t>млр</a:t>
            </a:r>
            <a:r>
              <a:rPr lang="ru-RU" sz="2000" b="1" dirty="0" smtClean="0"/>
              <a:t>. чел.</a:t>
            </a:r>
            <a:endParaRPr lang="ru-RU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4429132"/>
            <a:ext cx="35004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Демографический провал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u="sng" dirty="0" smtClean="0">
                <a:solidFill>
                  <a:srgbClr val="FF0000"/>
                </a:solidFill>
              </a:rPr>
              <a:t>Новый демографический провал неизбежен</a:t>
            </a:r>
            <a:r>
              <a:rPr lang="ru-RU" sz="2400" dirty="0" smtClean="0">
                <a:solidFill>
                  <a:srgbClr val="7030A0"/>
                </a:solidFill>
              </a:rPr>
              <a:t>, поскольку приходит время трудовой деятельности граждан, родившимся в </a:t>
            </a:r>
            <a:r>
              <a:rPr lang="ru-RU" sz="2400" dirty="0" smtClean="0">
                <a:solidFill>
                  <a:srgbClr val="FF0000"/>
                </a:solidFill>
              </a:rPr>
              <a:t>90-е</a:t>
            </a:r>
            <a:r>
              <a:rPr lang="ru-RU" sz="2400" dirty="0" smtClean="0">
                <a:solidFill>
                  <a:srgbClr val="7030A0"/>
                </a:solidFill>
              </a:rPr>
              <a:t> годы, когда рождаемость катастрофически снизилась. Это  чревато катастрофой в социальной сфере- если сейчас на </a:t>
            </a:r>
            <a:r>
              <a:rPr lang="ru-RU" sz="2400" dirty="0" smtClean="0">
                <a:solidFill>
                  <a:srgbClr val="FF0000"/>
                </a:solidFill>
              </a:rPr>
              <a:t>1000 </a:t>
            </a:r>
            <a:r>
              <a:rPr lang="ru-RU" sz="2400" dirty="0" smtClean="0">
                <a:solidFill>
                  <a:srgbClr val="7030A0"/>
                </a:solidFill>
              </a:rPr>
              <a:t>работающих приходится </a:t>
            </a:r>
            <a:r>
              <a:rPr lang="ru-RU" sz="2400" dirty="0" smtClean="0">
                <a:solidFill>
                  <a:srgbClr val="FF0000"/>
                </a:solidFill>
              </a:rPr>
              <a:t>650</a:t>
            </a:r>
            <a:r>
              <a:rPr lang="ru-RU" sz="2400" dirty="0" smtClean="0">
                <a:solidFill>
                  <a:srgbClr val="7030A0"/>
                </a:solidFill>
              </a:rPr>
              <a:t> не работающих, то к 2023-2024 </a:t>
            </a:r>
            <a:r>
              <a:rPr lang="ru-RU" sz="2400" dirty="0" err="1" smtClean="0">
                <a:solidFill>
                  <a:srgbClr val="7030A0"/>
                </a:solidFill>
              </a:rPr>
              <a:t>г.г</a:t>
            </a:r>
            <a:r>
              <a:rPr lang="ru-RU" sz="2400" dirty="0" smtClean="0">
                <a:solidFill>
                  <a:srgbClr val="7030A0"/>
                </a:solidFill>
              </a:rPr>
              <a:t>. это соотношение составит </a:t>
            </a:r>
            <a:r>
              <a:rPr lang="ru-RU" sz="2400" dirty="0" smtClean="0">
                <a:solidFill>
                  <a:srgbClr val="FF0000"/>
                </a:solidFill>
              </a:rPr>
              <a:t>900 </a:t>
            </a:r>
            <a:r>
              <a:rPr lang="ru-RU" sz="2400" dirty="0" smtClean="0">
                <a:solidFill>
                  <a:srgbClr val="7030A0"/>
                </a:solidFill>
              </a:rPr>
              <a:t>к </a:t>
            </a:r>
            <a:r>
              <a:rPr lang="ru-RU" sz="2400" dirty="0" smtClean="0">
                <a:solidFill>
                  <a:srgbClr val="FF3300"/>
                </a:solidFill>
              </a:rPr>
              <a:t>1000.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929198"/>
            <a:ext cx="25003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FF0066"/>
                </a:solidFill>
              </a:rPr>
              <a:t>Заболеваемость населения России</a:t>
            </a:r>
            <a:endParaRPr lang="ru-RU" sz="3200" b="1" dirty="0">
              <a:solidFill>
                <a:srgbClr val="FF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7650" y="2000240"/>
            <a:ext cx="7626350" cy="4114800"/>
          </a:xfrm>
        </p:spPr>
        <p:txBody>
          <a:bodyPr/>
          <a:lstStyle/>
          <a:p>
            <a:pPr algn="ctr">
              <a:buNone/>
            </a:pPr>
            <a:r>
              <a:rPr lang="ru-RU" sz="2800" u="sng" dirty="0" smtClean="0"/>
              <a:t>Данная проблема актуальна на сегодняшний </a:t>
            </a:r>
            <a:r>
              <a:rPr lang="ru-RU" sz="2800" u="sng" dirty="0" err="1" smtClean="0"/>
              <a:t>день.Каждому</a:t>
            </a:r>
            <a:r>
              <a:rPr lang="ru-RU" sz="2800" u="sng" dirty="0" smtClean="0"/>
              <a:t> человеку надо обязательно следить (что в 90 % случаев мы не делаем) за своим:</a:t>
            </a:r>
          </a:p>
          <a:p>
            <a:r>
              <a:rPr lang="ru-RU" sz="2400" dirty="0" smtClean="0">
                <a:solidFill>
                  <a:srgbClr val="0033CC"/>
                </a:solidFill>
              </a:rPr>
              <a:t>Артериальным давлением (после </a:t>
            </a:r>
            <a:r>
              <a:rPr lang="ru-RU" sz="2400" dirty="0" smtClean="0">
                <a:solidFill>
                  <a:srgbClr val="FF0000"/>
                </a:solidFill>
              </a:rPr>
              <a:t>30-лет</a:t>
            </a:r>
            <a:r>
              <a:rPr lang="ru-RU" sz="2400" dirty="0" smtClean="0">
                <a:solidFill>
                  <a:srgbClr val="0033CC"/>
                </a:solidFill>
              </a:rPr>
              <a:t>-ежедневно);</a:t>
            </a:r>
          </a:p>
          <a:p>
            <a:r>
              <a:rPr lang="ru-RU" sz="2800" dirty="0" smtClean="0">
                <a:solidFill>
                  <a:srgbClr val="0033CC"/>
                </a:solidFill>
              </a:rPr>
              <a:t>Уровнем холестерина в крови (в зависимости от возраста- </a:t>
            </a:r>
            <a:r>
              <a:rPr lang="ru-RU" sz="2800" dirty="0" smtClean="0">
                <a:solidFill>
                  <a:srgbClr val="FF0000"/>
                </a:solidFill>
              </a:rPr>
              <a:t>«норма»-5,0</a:t>
            </a:r>
            <a:r>
              <a:rPr lang="ru-RU" sz="2800" dirty="0" smtClean="0">
                <a:solidFill>
                  <a:srgbClr val="0033CC"/>
                </a:solidFill>
              </a:rPr>
              <a:t>, возраст-</a:t>
            </a:r>
            <a:r>
              <a:rPr lang="ru-RU" sz="2800" dirty="0" smtClean="0">
                <a:solidFill>
                  <a:srgbClr val="FF0000"/>
                </a:solidFill>
              </a:rPr>
              <a:t>45 </a:t>
            </a:r>
            <a:r>
              <a:rPr lang="ru-RU" sz="2800" dirty="0" smtClean="0">
                <a:solidFill>
                  <a:srgbClr val="0033CC"/>
                </a:solidFill>
              </a:rPr>
              <a:t>лет-</a:t>
            </a:r>
            <a:r>
              <a:rPr lang="ru-RU" sz="2800" dirty="0" smtClean="0">
                <a:solidFill>
                  <a:srgbClr val="FF0000"/>
                </a:solidFill>
              </a:rPr>
              <a:t>5</a:t>
            </a:r>
            <a:r>
              <a:rPr lang="ru-RU" sz="2800" dirty="0" smtClean="0">
                <a:solidFill>
                  <a:srgbClr val="0033CC"/>
                </a:solidFill>
              </a:rPr>
              <a:t>-</a:t>
            </a:r>
            <a:r>
              <a:rPr lang="ru-RU" sz="2800" dirty="0" smtClean="0">
                <a:solidFill>
                  <a:srgbClr val="FF0000"/>
                </a:solidFill>
              </a:rPr>
              <a:t>6</a:t>
            </a:r>
            <a:r>
              <a:rPr lang="ru-RU" sz="2800" dirty="0" smtClean="0">
                <a:solidFill>
                  <a:srgbClr val="0033CC"/>
                </a:solidFill>
              </a:rPr>
              <a:t>, </a:t>
            </a:r>
            <a:r>
              <a:rPr lang="ru-RU" sz="2800" dirty="0" smtClean="0">
                <a:solidFill>
                  <a:srgbClr val="FF0000"/>
                </a:solidFill>
              </a:rPr>
              <a:t>50</a:t>
            </a:r>
            <a:r>
              <a:rPr lang="ru-RU" sz="2800" dirty="0" smtClean="0">
                <a:solidFill>
                  <a:srgbClr val="0033CC"/>
                </a:solidFill>
              </a:rPr>
              <a:t>-лет-</a:t>
            </a:r>
            <a:r>
              <a:rPr lang="ru-RU" sz="2800" dirty="0" smtClean="0">
                <a:solidFill>
                  <a:srgbClr val="FF0000"/>
                </a:solidFill>
              </a:rPr>
              <a:t>, 60 </a:t>
            </a:r>
            <a:r>
              <a:rPr lang="ru-RU" sz="2800" dirty="0" smtClean="0">
                <a:solidFill>
                  <a:srgbClr val="0033CC"/>
                </a:solidFill>
              </a:rPr>
              <a:t>лет и более-</a:t>
            </a:r>
            <a:r>
              <a:rPr lang="ru-RU" sz="2800" dirty="0" smtClean="0">
                <a:solidFill>
                  <a:srgbClr val="FF0000"/>
                </a:solidFill>
              </a:rPr>
              <a:t>7-9</a:t>
            </a:r>
            <a:r>
              <a:rPr lang="ru-RU" sz="2800" dirty="0" smtClean="0">
                <a:solidFill>
                  <a:srgbClr val="0033CC"/>
                </a:solidFill>
              </a:rPr>
              <a:t>;</a:t>
            </a:r>
          </a:p>
          <a:p>
            <a:r>
              <a:rPr lang="ru-RU" sz="2800" dirty="0" smtClean="0">
                <a:solidFill>
                  <a:srgbClr val="0033CC"/>
                </a:solidFill>
              </a:rPr>
              <a:t>Избегать стрессовых ситуаций</a:t>
            </a:r>
            <a:endParaRPr lang="ru-RU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563" y="285728"/>
            <a:ext cx="7564437" cy="11430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3300"/>
                </a:solidFill>
              </a:rPr>
              <a:t>На память каждому слушателю</a:t>
            </a:r>
            <a:endParaRPr lang="ru-RU" sz="2800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9550" y="1981200"/>
            <a:ext cx="7626350" cy="4519634"/>
          </a:xfrm>
        </p:spPr>
        <p:txBody>
          <a:bodyPr/>
          <a:lstStyle/>
          <a:p>
            <a:pPr>
              <a:buAutoNum type="arabicPeriod"/>
            </a:pPr>
            <a:r>
              <a:rPr lang="ru-RU" sz="2400" b="1" dirty="0" smtClean="0"/>
              <a:t>Никто не принесет нам с вами здоровье на блюдечке;</a:t>
            </a:r>
          </a:p>
          <a:p>
            <a:pPr>
              <a:buAutoNum type="arabicPeriod"/>
            </a:pPr>
            <a:r>
              <a:rPr lang="ru-RU" sz="2400" b="1" dirty="0" smtClean="0"/>
              <a:t> Мы сами должны следить за своим здоровьем (ежегодная диспансеризация: </a:t>
            </a:r>
            <a:r>
              <a:rPr lang="ru-RU" sz="2400" b="1" dirty="0" smtClean="0">
                <a:solidFill>
                  <a:srgbClr val="FF0066"/>
                </a:solidFill>
              </a:rPr>
              <a:t>ФЛО-</a:t>
            </a:r>
            <a:r>
              <a:rPr lang="ru-RU" sz="2400" b="1" dirty="0" smtClean="0"/>
              <a:t>ежегодно, </a:t>
            </a:r>
            <a:r>
              <a:rPr lang="ru-RU" sz="2400" b="1" dirty="0" err="1" smtClean="0">
                <a:solidFill>
                  <a:srgbClr val="FF0000"/>
                </a:solidFill>
              </a:rPr>
              <a:t>маммаграфия</a:t>
            </a:r>
            <a:r>
              <a:rPr lang="ru-RU" sz="2400" b="1" dirty="0" smtClean="0"/>
              <a:t> у женщин после 40 лет-ежегодно, если где-то, что-то заболело- обращаться к врачам-независимо от дохода семьи);</a:t>
            </a:r>
          </a:p>
          <a:p>
            <a:pPr>
              <a:buAutoNum type="arabicPeriod"/>
            </a:pPr>
            <a:r>
              <a:rPr lang="ru-RU" sz="2400" b="1" dirty="0" smtClean="0"/>
              <a:t>Строго следить за своим артериальных давлением (т.о.избежим или  «оттянем» инсульты и инфаркты).</a:t>
            </a:r>
          </a:p>
          <a:p>
            <a:pPr>
              <a:buAutoNum type="arabicPeriod"/>
            </a:pPr>
            <a:r>
              <a:rPr lang="ru-RU" sz="2400" b="1" dirty="0" smtClean="0"/>
              <a:t>Строго следить за уровнем холестерина в крови</a:t>
            </a:r>
          </a:p>
          <a:p>
            <a:pPr>
              <a:buAutoNum type="arabicPeriod"/>
            </a:pPr>
            <a:r>
              <a:rPr lang="ru-RU" sz="2400" b="1" dirty="0" smtClean="0"/>
              <a:t> Избегать стрессовых ситуаций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 smtClean="0">
                <a:solidFill>
                  <a:schemeClr val="tx1"/>
                </a:solidFill>
              </a:rPr>
              <a:t>Здоровый образ жизни</a:t>
            </a:r>
            <a:endParaRPr lang="ru-RU" b="1" i="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нормальное питание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8925" y="1844824"/>
            <a:ext cx="3736975" cy="42511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движение</a:t>
            </a:r>
            <a:endParaRPr lang="ru-RU" dirty="0"/>
          </a:p>
        </p:txBody>
      </p:sp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420888"/>
            <a:ext cx="37444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420888"/>
            <a:ext cx="34563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040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tx1"/>
                </a:solidFill>
              </a:rPr>
              <a:t>Здоровый образ жизни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8925" y="1700808"/>
            <a:ext cx="3736975" cy="43951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D:\ФОТО ОНИЩЕНКО\Слайды Рома\вода ее качество\0004d2gh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464" y="1981200"/>
            <a:ext cx="371914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38" name="Picture 2" descr="D:\ФОТО ОНИЩЕНКО\Слайды Рома\вода ее качество\0004qrh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80" y="1340768"/>
            <a:ext cx="7347308" cy="48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6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tx1"/>
                </a:solidFill>
              </a:rPr>
              <a:t>Здоровый образ жизни</a:t>
            </a:r>
            <a:endParaRPr lang="ru-RU" dirty="0"/>
          </a:p>
        </p:txBody>
      </p:sp>
      <p:pic>
        <p:nvPicPr>
          <p:cNvPr id="4505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302433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41" y="2420888"/>
            <a:ext cx="325714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23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tx1"/>
                </a:solidFill>
              </a:rPr>
              <a:t>Здоровый образ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Ежегодная диспансеризация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 smtClean="0"/>
              <a:t>По национальному «Календарю прививок» обязательная вакцинация в России по 13 </a:t>
            </a:r>
            <a:r>
              <a:rPr lang="ru-RU" sz="1800" b="1" smtClean="0"/>
              <a:t>инфекциям </a:t>
            </a:r>
            <a:r>
              <a:rPr lang="ru-RU" sz="1800" b="1" smtClean="0"/>
              <a:t>(четырнадцатая-от </a:t>
            </a:r>
            <a:r>
              <a:rPr lang="ru-RU" sz="1800" b="1" dirty="0" smtClean="0"/>
              <a:t>КОВИД-19</a:t>
            </a:r>
            <a:r>
              <a:rPr lang="ru-RU" sz="2000" b="1" dirty="0" smtClean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351472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316835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30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tx1"/>
                </a:solidFill>
              </a:rPr>
              <a:t>Здоровый образ жизни</a:t>
            </a:r>
            <a:endParaRPr lang="ru-RU" dirty="0"/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32068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4213830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Спать надо не </a:t>
            </a:r>
            <a:r>
              <a:rPr lang="ru-RU" dirty="0"/>
              <a:t>менее 8 </a:t>
            </a:r>
            <a:r>
              <a:rPr lang="ru-RU" dirty="0" smtClean="0"/>
              <a:t>часов в сутки, а детям-10 часов</a:t>
            </a:r>
            <a:endParaRPr lang="ru-RU" dirty="0"/>
          </a:p>
        </p:txBody>
      </p:sp>
      <p:pic>
        <p:nvPicPr>
          <p:cNvPr id="6" name="Picture 12" descr="4001186931051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34" y="1981200"/>
            <a:ext cx="3031957" cy="4114800"/>
          </a:xfrm>
          <a:prstGeom prst="rect">
            <a:avLst/>
          </a:prstGeom>
          <a:noFill/>
          <a:ln w="19050">
            <a:solidFill>
              <a:srgbClr val="8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14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tx1"/>
                </a:solidFill>
              </a:rPr>
              <a:t>Здоровый образ жизни</a:t>
            </a:r>
            <a:endParaRPr lang="ru-RU" dirty="0"/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336528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31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48880"/>
            <a:ext cx="3456384" cy="3744416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7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8596" y="642918"/>
            <a:ext cx="8421687" cy="5497512"/>
            <a:chOff x="251" y="119"/>
            <a:chExt cx="5305" cy="3463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251" y="1661"/>
              <a:ext cx="5305" cy="118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dist="135003" dir="2928844" algn="ctr" rotWithShape="0">
                <a:schemeClr val="hlink"/>
              </a:outerShdw>
            </a:effectLst>
          </p:spPr>
          <p:txBody>
            <a:bodyPr>
              <a:spAutoFit/>
            </a:bodyPr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lnSpc>
                  <a:spcPct val="105000"/>
                </a:lnSpc>
                <a:defRPr/>
              </a:pPr>
              <a:r>
                <a:rPr lang="en-US" sz="4400" b="1" dirty="0">
                  <a:solidFill>
                    <a:srgbClr val="7030A0"/>
                  </a:solidFill>
                  <a:latin typeface="Book Antiqua" pitchFamily="18" charset="0"/>
                </a:rPr>
                <a:t>“</a:t>
              </a:r>
              <a:r>
                <a:rPr lang="ru-RU" sz="4400" b="1" dirty="0">
                  <a:solidFill>
                    <a:srgbClr val="7030A0"/>
                  </a:solidFill>
                  <a:latin typeface="Book Antiqua" pitchFamily="18" charset="0"/>
                </a:rPr>
                <a:t>Будущее </a:t>
              </a:r>
            </a:p>
            <a:p>
              <a:pPr>
                <a:lnSpc>
                  <a:spcPct val="105000"/>
                </a:lnSpc>
                <a:defRPr/>
              </a:pPr>
              <a:r>
                <a:rPr lang="ru-RU" b="1" i="1" dirty="0">
                  <a:solidFill>
                    <a:srgbClr val="7030A0"/>
                  </a:solidFill>
                  <a:latin typeface="Book Antiqua" pitchFamily="18" charset="0"/>
                </a:rPr>
                <a:t>принадлежит </a:t>
              </a:r>
            </a:p>
            <a:p>
              <a:pPr>
                <a:lnSpc>
                  <a:spcPct val="105000"/>
                </a:lnSpc>
                <a:defRPr/>
              </a:pPr>
              <a:r>
                <a:rPr lang="ru-RU" sz="4000" b="1" dirty="0">
                  <a:solidFill>
                    <a:srgbClr val="7030A0"/>
                  </a:solidFill>
                  <a:latin typeface="Book Antiqua" pitchFamily="18" charset="0"/>
                </a:rPr>
                <a:t>медицине предупредительной</a:t>
              </a:r>
              <a:r>
                <a:rPr lang="en-US" sz="4000" b="1" dirty="0">
                  <a:solidFill>
                    <a:srgbClr val="7030A0"/>
                  </a:solidFill>
                  <a:latin typeface="Book Antiqua" pitchFamily="18" charset="0"/>
                </a:rPr>
                <a:t>”</a:t>
              </a:r>
              <a:endParaRPr lang="ru-RU" sz="4000" b="1" dirty="0">
                <a:solidFill>
                  <a:srgbClr val="7030A0"/>
                </a:solidFill>
                <a:latin typeface="Book Antiqua" pitchFamily="18" charset="0"/>
              </a:endParaRPr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2939" y="3294"/>
              <a:ext cx="24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2400" b="1" i="1">
                  <a:solidFill>
                    <a:srgbClr val="002060"/>
                  </a:solidFill>
                  <a:latin typeface="Book Antiqua" pitchFamily="18" charset="0"/>
                </a:rPr>
                <a:t>Н.И. Пирогов, 1810-1881гг</a:t>
              </a:r>
            </a:p>
          </p:txBody>
        </p:sp>
        <p:pic>
          <p:nvPicPr>
            <p:cNvPr id="5" name="Picture 4" descr="22459410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" y="119"/>
              <a:ext cx="1036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tx1"/>
                </a:solidFill>
              </a:rPr>
              <a:t>Здоровый образ жизни</a:t>
            </a:r>
            <a:endParaRPr lang="ru-RU" dirty="0"/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3528391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456384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12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 smtClean="0">
                <a:solidFill>
                  <a:schemeClr val="tx1"/>
                </a:solidFill>
              </a:rPr>
              <a:t>Нездоровый образ жизни</a:t>
            </a:r>
            <a:endParaRPr lang="ru-RU" b="1" i="0" dirty="0">
              <a:solidFill>
                <a:schemeClr val="tx1"/>
              </a:solidFill>
            </a:endParaRPr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2060848"/>
            <a:ext cx="388453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331236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860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chemeClr val="tx1"/>
                </a:solidFill>
              </a:rPr>
              <a:t>Нездоровый образ жизни</a:t>
            </a:r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82" y="1981200"/>
            <a:ext cx="365571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821" y="1981200"/>
            <a:ext cx="300718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61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chemeClr val="tx1"/>
                </a:solidFill>
              </a:rPr>
              <a:t>Нездоровый образ жизни</a:t>
            </a:r>
            <a:endParaRPr lang="ru-RU" dirty="0"/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3384376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312368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531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chemeClr val="accent4"/>
                </a:solidFill>
              </a:rPr>
              <a:t>Нездоровый образ жизни</a:t>
            </a:r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47" y="1981200"/>
            <a:ext cx="309658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060848"/>
            <a:ext cx="374441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240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chemeClr val="tx1"/>
                </a:solidFill>
              </a:rPr>
              <a:t>Нездоровый образ жизни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36004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Курению не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6724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945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>
                <a:solidFill>
                  <a:schemeClr val="tx1"/>
                </a:solidFill>
              </a:rPr>
              <a:t>Нездоровый образ жизни</a:t>
            </a:r>
            <a:endParaRPr lang="ru-RU"/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988840"/>
            <a:ext cx="373697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95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98" y="2002359"/>
            <a:ext cx="3286029" cy="40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353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i="0" dirty="0" smtClean="0">
                <a:solidFill>
                  <a:schemeClr val="tx1"/>
                </a:solidFill>
              </a:rPr>
              <a:t>НЕЗДОРОВЫЙ ОБРАЗ ЖИЗНИ</a:t>
            </a:r>
            <a:endParaRPr lang="ru-RU" sz="2800" b="1" i="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83" y="3060822"/>
            <a:ext cx="1536508" cy="19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700808"/>
            <a:ext cx="3646487" cy="489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1844824"/>
            <a:ext cx="3736975" cy="47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801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64437" cy="1143000"/>
          </a:xfrm>
        </p:spPr>
        <p:txBody>
          <a:bodyPr/>
          <a:lstStyle/>
          <a:p>
            <a:pPr algn="ctr"/>
            <a:r>
              <a:rPr lang="ru-RU" sz="3200" b="1" i="0" dirty="0" smtClean="0">
                <a:solidFill>
                  <a:schemeClr val="accent4"/>
                </a:solidFill>
              </a:rPr>
              <a:t>Школьные факторы риска</a:t>
            </a:r>
            <a:endParaRPr lang="ru-RU" sz="3200" b="1" i="0" dirty="0">
              <a:solidFill>
                <a:schemeClr val="accent4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В России каждый третий ребенок испытывает страх перед очным психологическим давлением. </a:t>
            </a:r>
            <a:r>
              <a:rPr lang="ru-RU" sz="1600" b="1" dirty="0" smtClean="0">
                <a:solidFill>
                  <a:srgbClr val="FF3300"/>
                </a:solidFill>
              </a:rPr>
              <a:t>Причины разные: </a:t>
            </a:r>
            <a:r>
              <a:rPr lang="ru-RU" sz="1600" b="1" dirty="0" smtClean="0"/>
              <a:t>потеря близкого родственника, развод родителей, пропажа дорогих вещей, переход в другую школу. В 1-й класс уже приходят 20%, имеющих нарушения психического здоровья.</a:t>
            </a:r>
          </a:p>
          <a:p>
            <a:pPr marL="0" indent="0">
              <a:buNone/>
            </a:pPr>
            <a:r>
              <a:rPr lang="ru-RU" sz="1600" b="1" dirty="0" smtClean="0"/>
              <a:t>Число, страдающих хр. заболеваниями в старших классах увеличилось более чем на </a:t>
            </a:r>
            <a:r>
              <a:rPr lang="ru-RU" sz="1600" b="1" dirty="0" smtClean="0">
                <a:solidFill>
                  <a:srgbClr val="FF0000"/>
                </a:solidFill>
              </a:rPr>
              <a:t>50%.</a:t>
            </a:r>
          </a:p>
          <a:p>
            <a:pPr marL="0" indent="0">
              <a:buNone/>
            </a:pPr>
            <a:r>
              <a:rPr lang="ru-RU" sz="1600" b="1" dirty="0" smtClean="0"/>
              <a:t>Свыше </a:t>
            </a:r>
            <a:r>
              <a:rPr lang="ru-RU" sz="1600" b="1" dirty="0" smtClean="0">
                <a:solidFill>
                  <a:srgbClr val="FF0000"/>
                </a:solidFill>
              </a:rPr>
              <a:t>70% </a:t>
            </a:r>
            <a:r>
              <a:rPr lang="ru-RU" sz="1600" b="1" dirty="0" smtClean="0"/>
              <a:t>школьников испытывают трудности в усвоении школьной программы. Каждый 5-й ученик к окончанию школы становится хронически больным.( и только 5% выпускников могут быть признаны практически здоровыми).</a:t>
            </a:r>
            <a:endParaRPr lang="ru-RU" sz="1600" b="1" dirty="0"/>
          </a:p>
        </p:txBody>
      </p:sp>
      <p:pic>
        <p:nvPicPr>
          <p:cNvPr id="449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6362"/>
            <a:ext cx="3240359" cy="309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5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chemeClr val="accent4"/>
                </a:solidFill>
              </a:rPr>
              <a:t>Школьные факторы риска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Эдуард Петров, </a:t>
            </a:r>
            <a:r>
              <a:rPr lang="ru-RU" sz="1600" b="1" dirty="0" smtClean="0"/>
              <a:t>бывший Министр образования России, подсчитал, что ученику старших классов нужно 169 часов в неделю, чтобы выполнить домашние задания, а в неделе всего </a:t>
            </a:r>
            <a:r>
              <a:rPr lang="ru-RU" sz="1600" b="1" dirty="0" smtClean="0">
                <a:solidFill>
                  <a:srgbClr val="FF0000"/>
                </a:solidFill>
              </a:rPr>
              <a:t>168 </a:t>
            </a:r>
            <a:r>
              <a:rPr lang="ru-RU" sz="1600" b="1" dirty="0" smtClean="0"/>
              <a:t>часов. При школьной нагрузке в 65-70 часов в неделю у ребенка остается </a:t>
            </a:r>
            <a:r>
              <a:rPr lang="ru-RU" sz="1600" b="1" dirty="0" smtClean="0">
                <a:solidFill>
                  <a:srgbClr val="FF0000"/>
                </a:solidFill>
              </a:rPr>
              <a:t>29 минут в сутки, </a:t>
            </a:r>
            <a:r>
              <a:rPr lang="ru-RU" sz="1600" b="1" dirty="0" smtClean="0"/>
              <a:t>чтобы погулять.</a:t>
            </a:r>
          </a:p>
          <a:p>
            <a:pPr marL="0" indent="0">
              <a:buNone/>
            </a:pPr>
            <a:r>
              <a:rPr lang="ru-RU" sz="1600" b="1" dirty="0" smtClean="0"/>
              <a:t>По данным Института возрастной физиологии, за период обучения в школе у детей в 5 раз возрастает частота нарушения зрения и осанки, в 4-псевноневрологические отклонения, в 3-патология органов пищеварения. Причем отмечается высокая зависимость роста отклонений в состоянии здоровья объема и интенсивности учебной нагрузки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2426362"/>
            <a:ext cx="3736975" cy="32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25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763" y="304800"/>
            <a:ext cx="7564437" cy="5767406"/>
          </a:xfrm>
        </p:spPr>
        <p:txBody>
          <a:bodyPr/>
          <a:lstStyle/>
          <a:p>
            <a:pPr algn="ctr"/>
            <a:r>
              <a:rPr lang="ru-RU" sz="2400" b="1" u="sng" dirty="0" smtClean="0">
                <a:solidFill>
                  <a:srgbClr val="FF0000"/>
                </a:solidFill>
              </a:rPr>
              <a:t/>
            </a:r>
            <a:br>
              <a:rPr lang="ru-RU" sz="2400" b="1" u="sng" dirty="0" smtClean="0">
                <a:solidFill>
                  <a:srgbClr val="FF0000"/>
                </a:solidFill>
              </a:rPr>
            </a:br>
            <a:r>
              <a:rPr lang="ru-RU" sz="2400" b="1" u="sng" dirty="0" smtClean="0">
                <a:solidFill>
                  <a:srgbClr val="FF0000"/>
                </a:solidFill>
              </a:rPr>
              <a:t/>
            </a:r>
            <a:br>
              <a:rPr lang="ru-RU" sz="2400" b="1" u="sng" dirty="0" smtClean="0">
                <a:solidFill>
                  <a:srgbClr val="FF0000"/>
                </a:solidFill>
              </a:rPr>
            </a:br>
            <a:r>
              <a:rPr lang="ru-RU" sz="2400" b="1" u="sng" dirty="0" smtClean="0">
                <a:solidFill>
                  <a:srgbClr val="FF0000"/>
                </a:solidFill>
              </a:rPr>
              <a:t/>
            </a:r>
            <a:br>
              <a:rPr lang="ru-RU" sz="2400" b="1" u="sng" dirty="0" smtClean="0">
                <a:solidFill>
                  <a:srgbClr val="FF0000"/>
                </a:solidFill>
              </a:rPr>
            </a:br>
            <a:r>
              <a:rPr lang="ru-RU" sz="2600" b="1" u="sng" dirty="0" smtClean="0">
                <a:solidFill>
                  <a:srgbClr val="FF0000"/>
                </a:solidFill>
              </a:rPr>
              <a:t/>
            </a:r>
            <a:br>
              <a:rPr lang="ru-RU" sz="2600" b="1" u="sng" dirty="0" smtClean="0">
                <a:solidFill>
                  <a:srgbClr val="FF0000"/>
                </a:solidFill>
              </a:rPr>
            </a:br>
            <a:r>
              <a:rPr lang="ru-RU" sz="2600" b="1" u="sng" dirty="0" smtClean="0">
                <a:solidFill>
                  <a:srgbClr val="FF0000"/>
                </a:solidFill>
              </a:rPr>
              <a:t>Актуальность</a:t>
            </a:r>
            <a:r>
              <a:rPr lang="ru-RU" sz="2600" b="1" dirty="0" smtClean="0">
                <a:solidFill>
                  <a:srgbClr val="FF0000"/>
                </a:solidFill>
              </a:rPr>
              <a:t> </a:t>
            </a:r>
            <a:br>
              <a:rPr lang="ru-RU" sz="2600" b="1" dirty="0" smtClean="0">
                <a:solidFill>
                  <a:srgbClr val="FF0000"/>
                </a:solidFill>
              </a:rPr>
            </a:br>
            <a:r>
              <a:rPr lang="ru-RU" sz="2600" b="1" dirty="0" smtClean="0">
                <a:solidFill>
                  <a:srgbClr val="0033CC"/>
                </a:solidFill>
              </a:rPr>
              <a:t>формирования </a:t>
            </a:r>
            <a:r>
              <a:rPr lang="ru-RU" sz="2600" b="1" dirty="0" smtClean="0">
                <a:solidFill>
                  <a:srgbClr val="FF0000"/>
                </a:solidFill>
              </a:rPr>
              <a:t>ЗОЖ</a:t>
            </a:r>
            <a:r>
              <a:rPr lang="ru-RU" sz="2600" b="1" dirty="0" smtClean="0">
                <a:solidFill>
                  <a:srgbClr val="0033CC"/>
                </a:solidFill>
              </a:rPr>
              <a:t> среди населения заключается в том, что сегодня в России на фоне социально-демографической нестабильности, снижения общего уровня культуры, распространение вредных привычек, </a:t>
            </a:r>
            <a:r>
              <a:rPr lang="ru-RU" sz="2600" b="1" dirty="0" smtClean="0">
                <a:solidFill>
                  <a:srgbClr val="0033CC"/>
                </a:solidFill>
              </a:rPr>
              <a:t>остается высокой </a:t>
            </a:r>
            <a:r>
              <a:rPr lang="ru-RU" sz="2600" b="1" dirty="0" smtClean="0">
                <a:solidFill>
                  <a:srgbClr val="0033CC"/>
                </a:solidFill>
              </a:rPr>
              <a:t>общая заболеваемость людей, в том числе детского населения</a:t>
            </a:r>
            <a:endParaRPr lang="ru-RU" sz="2600" b="1" dirty="0">
              <a:solidFill>
                <a:srgbClr val="0033CC"/>
              </a:solidFill>
            </a:endParaRPr>
          </a:p>
        </p:txBody>
      </p:sp>
      <p:pic>
        <p:nvPicPr>
          <p:cNvPr id="2805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290"/>
            <a:ext cx="839066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chemeClr val="accent4"/>
                </a:solidFill>
              </a:rPr>
              <a:t>Школьные факторы риска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800" b="1" dirty="0" smtClean="0"/>
              <a:t>Почему дети в школе страдают физически и психически? Каждый специалист отвечает на этот вопрос по-разному: низкий жизненный уровень большинства российских семей, плохая оснащенность школ, низкая зарплата учителей, большие физические учебные нагрузки и малоподвижный образ жизни, некачественное медицинское обслуживание и др. </a:t>
            </a:r>
          </a:p>
          <a:p>
            <a:pPr marL="0" indent="0" algn="just">
              <a:buNone/>
            </a:pPr>
            <a:r>
              <a:rPr lang="ru-RU" sz="1800" b="1" dirty="0" smtClean="0"/>
              <a:t>Истина, видимо, требует суммирования всех мнений и фактов.</a:t>
            </a:r>
            <a:endParaRPr lang="ru-RU" sz="1800" b="1" dirty="0"/>
          </a:p>
        </p:txBody>
      </p:sp>
      <p:pic>
        <p:nvPicPr>
          <p:cNvPr id="4515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2823510"/>
            <a:ext cx="3736975" cy="243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748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endParaRPr lang="ru-RU" sz="22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В 1990 г.было выявлено </a:t>
            </a:r>
            <a:r>
              <a:rPr lang="ru-RU" sz="2200" b="1" dirty="0" smtClean="0">
                <a:solidFill>
                  <a:srgbClr val="FF0000"/>
                </a:solidFill>
              </a:rPr>
              <a:t>158,3 млн</a:t>
            </a:r>
            <a:r>
              <a:rPr lang="ru-RU" sz="2200" b="1" dirty="0" smtClean="0">
                <a:solidFill>
                  <a:srgbClr val="002060"/>
                </a:solidFill>
              </a:rPr>
              <a:t>. случаев заболеваемости населения                     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в 2019 г.-</a:t>
            </a:r>
            <a:r>
              <a:rPr lang="ru-RU" sz="2200" b="1" dirty="0" smtClean="0">
                <a:solidFill>
                  <a:srgbClr val="FF0000"/>
                </a:solidFill>
              </a:rPr>
              <a:t>216,2 млн</a:t>
            </a:r>
            <a:r>
              <a:rPr lang="ru-RU" sz="2200" b="1" dirty="0" smtClean="0">
                <a:solidFill>
                  <a:srgbClr val="002060"/>
                </a:solidFill>
              </a:rPr>
              <a:t>.случаев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то есть рост заболеваемости составил 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36%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1267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643042" y="2928934"/>
          <a:ext cx="2857520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37" name="Точечный рисунок" r:id="rId4" imgW="2666667" imgH="1428949" progId="PBrush">
                  <p:embed/>
                </p:oleObj>
              </mc:Choice>
              <mc:Fallback>
                <p:oleObj name="Точечный рисунок" r:id="rId4" imgW="2666667" imgH="1428949" progId="PBrush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928934"/>
                        <a:ext cx="2857520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Содержимое 4" descr="edu.gif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85728"/>
            <a:ext cx="192406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1600" b="1" dirty="0" smtClean="0">
                <a:cs typeface="AngsanaUPC" pitchFamily="18" charset="-34"/>
              </a:rPr>
              <a:t>Важнейший индикатор эффективности</a:t>
            </a:r>
            <a:br>
              <a:rPr lang="ru-RU" sz="1600" b="1" dirty="0" smtClean="0">
                <a:cs typeface="AngsanaUPC" pitchFamily="18" charset="-34"/>
              </a:rPr>
            </a:br>
            <a:r>
              <a:rPr lang="ru-RU" sz="1600" b="1" dirty="0" smtClean="0">
                <a:cs typeface="AngsanaUPC" pitchFamily="18" charset="-34"/>
              </a:rPr>
              <a:t> здравоохранения любой </a:t>
            </a:r>
            <a:r>
              <a:rPr lang="ru-RU" sz="1600" b="1" dirty="0" err="1" smtClean="0">
                <a:cs typeface="AngsanaUPC" pitchFamily="18" charset="-34"/>
              </a:rPr>
              <a:t>страны-это</a:t>
            </a:r>
            <a:r>
              <a:rPr lang="ru-RU" sz="1600" b="1" dirty="0" smtClean="0">
                <a:solidFill>
                  <a:srgbClr val="0070C0"/>
                </a:solidFill>
                <a:cs typeface="AngsanaUPC" pitchFamily="18" charset="-34"/>
              </a:rPr>
              <a:t> </a:t>
            </a:r>
            <a:br>
              <a:rPr lang="ru-RU" sz="1600" b="1" dirty="0" smtClean="0">
                <a:solidFill>
                  <a:srgbClr val="0070C0"/>
                </a:solidFill>
                <a:cs typeface="AngsanaUPC" pitchFamily="18" charset="-34"/>
              </a:rPr>
            </a:br>
            <a:endParaRPr lang="ru-RU" sz="1600" b="1" dirty="0" smtClean="0">
              <a:solidFill>
                <a:srgbClr val="0070C0"/>
              </a:solidFill>
              <a:cs typeface="AngsanaUPC" pitchFamily="18" charset="-34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1600" b="1" i="1" u="sng" dirty="0" smtClean="0">
                <a:solidFill>
                  <a:srgbClr val="FF0000"/>
                </a:solidFill>
                <a:cs typeface="AngsanaUPC" pitchFamily="18" charset="-34"/>
              </a:rPr>
              <a:t>средняя продолжительность жизни лиц, страдающих хроническими заболеваниями. </a:t>
            </a:r>
          </a:p>
          <a:p>
            <a:pPr eaLnBrk="1" hangingPunct="1">
              <a:buFontTx/>
              <a:buNone/>
              <a:defRPr/>
            </a:pPr>
            <a:endParaRPr lang="ru-RU" sz="1600" b="1" u="sng" dirty="0" smtClean="0"/>
          </a:p>
          <a:p>
            <a:pPr eaLnBrk="1" hangingPunct="1">
              <a:buFontTx/>
              <a:buNone/>
              <a:defRPr/>
            </a:pPr>
            <a:r>
              <a:rPr lang="ru-RU" sz="1600" b="1" dirty="0" smtClean="0"/>
              <a:t>                В России она составляет -</a:t>
            </a:r>
            <a:r>
              <a:rPr lang="ru-RU" sz="1600" b="1" dirty="0" smtClean="0">
                <a:solidFill>
                  <a:srgbClr val="FF0000"/>
                </a:solidFill>
              </a:rPr>
              <a:t>12 лет</a:t>
            </a:r>
            <a:endParaRPr lang="ru-RU" sz="1600" b="1" dirty="0" smtClean="0"/>
          </a:p>
          <a:p>
            <a:pPr eaLnBrk="1" hangingPunct="1">
              <a:buFontTx/>
              <a:buNone/>
              <a:defRPr/>
            </a:pPr>
            <a:endParaRPr lang="ru-RU" sz="1600" b="1" dirty="0" smtClean="0"/>
          </a:p>
          <a:p>
            <a:pPr eaLnBrk="1" hangingPunct="1">
              <a:buFontTx/>
              <a:buNone/>
              <a:defRPr/>
            </a:pPr>
            <a:r>
              <a:rPr lang="ru-RU" sz="1600" b="1" dirty="0" smtClean="0"/>
              <a:t>                 В странах ЕС-</a:t>
            </a:r>
            <a:r>
              <a:rPr lang="ru-RU" sz="1600" b="1" dirty="0" smtClean="0">
                <a:solidFill>
                  <a:srgbClr val="FF0000"/>
                </a:solidFill>
              </a:rPr>
              <a:t>18 – 20 лет</a:t>
            </a:r>
            <a:endParaRPr lang="ru-RU" sz="1600" b="1" dirty="0" smtClean="0"/>
          </a:p>
          <a:p>
            <a:endParaRPr lang="ru-RU" sz="1600" dirty="0"/>
          </a:p>
        </p:txBody>
      </p:sp>
      <p:graphicFrame>
        <p:nvGraphicFramePr>
          <p:cNvPr id="41369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71604" y="3214686"/>
          <a:ext cx="3024190" cy="1785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61" name="Точечный рисунок" r:id="rId4" imgW="2666667" imgH="1428949" progId="PBrush">
                  <p:embed/>
                </p:oleObj>
              </mc:Choice>
              <mc:Fallback>
                <p:oleObj name="Точечный рисунок" r:id="rId4" imgW="2666667" imgH="1428949" progId="PBrush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3214686"/>
                        <a:ext cx="3024190" cy="1785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Содержимое 4" descr="edu.gif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85728"/>
            <a:ext cx="17811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     С 1990 г. отмечается резкое увеличение </a:t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>числа детей, родившихся больными </a:t>
            </a:r>
            <a:br>
              <a:rPr lang="ru-RU" sz="20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FF0000"/>
                </a:solidFill>
              </a:rPr>
              <a:t>или заболевших в период новорожденности.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000" b="1" dirty="0" smtClean="0"/>
              <a:t> В 2000—2020 гг. этот показатель достиг почти </a:t>
            </a:r>
            <a:r>
              <a:rPr lang="ru-RU" sz="2000" b="1" dirty="0" smtClean="0">
                <a:solidFill>
                  <a:srgbClr val="FF0000"/>
                </a:solidFill>
              </a:rPr>
              <a:t>40%</a:t>
            </a:r>
            <a:r>
              <a:rPr lang="ru-RU" sz="2000" b="1" dirty="0" smtClean="0"/>
              <a:t> от общего числа детей, родившихся живыми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</a:rPr>
              <a:t/>
            </a:r>
            <a:br>
              <a:rPr lang="ru-RU" sz="1200" b="1" dirty="0" smtClean="0">
                <a:solidFill>
                  <a:srgbClr val="FF0000"/>
                </a:solidFill>
              </a:rPr>
            </a:br>
            <a:endParaRPr lang="ru-RU" sz="1200" dirty="0"/>
          </a:p>
        </p:txBody>
      </p:sp>
      <p:graphicFrame>
        <p:nvGraphicFramePr>
          <p:cNvPr id="41472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71604" y="3214686"/>
          <a:ext cx="2786082" cy="1643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85" name="Точечный рисунок" r:id="rId4" imgW="2666667" imgH="1428949" progId="PBrush">
                  <p:embed/>
                </p:oleObj>
              </mc:Choice>
              <mc:Fallback>
                <p:oleObj name="Точечный рисунок" r:id="rId4" imgW="2666667" imgH="1428949" progId="PBrush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3214686"/>
                        <a:ext cx="2786082" cy="1643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Содержимое 4" descr="edu.gif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142852"/>
            <a:ext cx="171451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1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r>
              <a:rPr lang="ru-RU" sz="3600" dirty="0" smtClean="0">
                <a:latin typeface="Arial Black" pitchFamily="34" charset="0"/>
              </a:rPr>
              <a:t>  </a:t>
            </a:r>
          </a:p>
          <a:p>
            <a:pPr algn="ctr">
              <a:buNone/>
            </a:pPr>
            <a:r>
              <a:rPr lang="ru-RU" sz="3600" dirty="0" smtClean="0">
                <a:latin typeface="Arial Black" pitchFamily="34" charset="0"/>
              </a:rPr>
              <a:t>  Федеральный Закон по формированию здорового образа жизни среди населения России до сих пор не принят 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135732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 smtClean="0">
                <a:solidFill>
                  <a:srgbClr val="FF0000"/>
                </a:solidFill>
              </a:rPr>
              <a:t>Образ жизни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57752" y="2174875"/>
            <a:ext cx="3929090" cy="3951288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3366FF"/>
                </a:solidFill>
              </a:rPr>
              <a:t>     </a:t>
            </a:r>
            <a:r>
              <a:rPr lang="ru-RU" b="1" i="1" dirty="0" smtClean="0">
                <a:solidFill>
                  <a:srgbClr val="002060"/>
                </a:solidFill>
              </a:rPr>
              <a:t>Исторически обусловленный вид жизнедеятельности, характеризующийся отношением человека к среде обитания.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Наше здоровье на 60-65% зависит от нашего отношения к образу жизни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1643042" y="4286256"/>
            <a:ext cx="2854346" cy="6429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357694"/>
            <a:ext cx="250031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428868"/>
            <a:ext cx="17716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428868"/>
            <a:ext cx="20764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           (Жан-Поль Сартр)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4000" dirty="0" smtClean="0">
                <a:solidFill>
                  <a:srgbClr val="0033CC"/>
                </a:solidFill>
              </a:rPr>
              <a:t>«Человек есть то, что он сам из себя творит»</a:t>
            </a:r>
            <a:endParaRPr lang="ru-RU" sz="4000" dirty="0">
              <a:solidFill>
                <a:srgbClr val="0033CC"/>
              </a:solidFill>
            </a:endParaRPr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143248"/>
            <a:ext cx="3238095" cy="19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Мы-дети</a:t>
            </a:r>
            <a:r>
              <a:rPr lang="ru-RU" b="1" dirty="0" smtClean="0">
                <a:solidFill>
                  <a:srgbClr val="FF0000"/>
                </a:solidFill>
              </a:rPr>
              <a:t> природы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sz="3600" dirty="0" smtClean="0">
                <a:solidFill>
                  <a:srgbClr val="3366FF"/>
                </a:solidFill>
              </a:rPr>
              <a:t>«Если вы проснулись и у вас ничего не </a:t>
            </a:r>
            <a:r>
              <a:rPr lang="ru-RU" sz="3600" dirty="0" err="1" smtClean="0">
                <a:solidFill>
                  <a:srgbClr val="3366FF"/>
                </a:solidFill>
              </a:rPr>
              <a:t>болит-проверьте</a:t>
            </a:r>
            <a:r>
              <a:rPr lang="ru-RU" sz="3600" dirty="0" smtClean="0">
                <a:solidFill>
                  <a:srgbClr val="3366FF"/>
                </a:solidFill>
              </a:rPr>
              <a:t>, на каком вы свете»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50" y="2128071"/>
            <a:ext cx="3736975" cy="382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Мы-дети</a:t>
            </a:r>
            <a:r>
              <a:rPr lang="ru-RU" b="1" dirty="0" smtClean="0">
                <a:solidFill>
                  <a:srgbClr val="FF0000"/>
                </a:solidFill>
              </a:rPr>
              <a:t> природы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600" dirty="0" smtClean="0">
                <a:solidFill>
                  <a:srgbClr val="0033CC"/>
                </a:solidFill>
                <a:latin typeface="Arial Narrow" pitchFamily="34" charset="0"/>
              </a:rPr>
              <a:t>Нередко очень богатые люди говорят: </a:t>
            </a:r>
            <a:r>
              <a:rPr lang="ru-RU" sz="2600" dirty="0" smtClean="0">
                <a:solidFill>
                  <a:srgbClr val="FF0000"/>
                </a:solidFill>
                <a:latin typeface="Arial Narrow" pitchFamily="34" charset="0"/>
              </a:rPr>
              <a:t>«Я бы отдал за здоровье все свои богатства». </a:t>
            </a:r>
            <a:r>
              <a:rPr lang="ru-RU" sz="2600" dirty="0" smtClean="0">
                <a:solidFill>
                  <a:srgbClr val="00B0F0"/>
                </a:solidFill>
                <a:latin typeface="Arial Narrow" pitchFamily="34" charset="0"/>
              </a:rPr>
              <a:t>А это значит, что здоровье не купишь ни за какие деньги.</a:t>
            </a:r>
          </a:p>
          <a:p>
            <a:r>
              <a:rPr lang="ru-RU" sz="2600" dirty="0" smtClean="0">
                <a:solidFill>
                  <a:srgbClr val="C00000"/>
                </a:solidFill>
                <a:latin typeface="Arial Narrow" pitchFamily="34" charset="0"/>
              </a:rPr>
              <a:t>«Что имеем не </a:t>
            </a:r>
            <a:r>
              <a:rPr lang="ru-RU" sz="2600" dirty="0" err="1" smtClean="0">
                <a:solidFill>
                  <a:srgbClr val="C00000"/>
                </a:solidFill>
                <a:latin typeface="Arial Narrow" pitchFamily="34" charset="0"/>
              </a:rPr>
              <a:t>храним-потеряем-плачем</a:t>
            </a:r>
            <a:r>
              <a:rPr lang="ru-RU" sz="2600" dirty="0" smtClean="0">
                <a:solidFill>
                  <a:srgbClr val="C00000"/>
                </a:solidFill>
                <a:latin typeface="Arial Narrow" pitchFamily="34" charset="0"/>
              </a:rPr>
              <a:t>»</a:t>
            </a:r>
            <a:endParaRPr lang="ru-RU" sz="26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285992"/>
            <a:ext cx="2399887" cy="164307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</p:pic>
      <p:pic>
        <p:nvPicPr>
          <p:cNvPr id="352257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714884"/>
            <a:ext cx="264320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/>
                </a:solidFill>
              </a:rPr>
              <a:t>Несколько заповедей риска для здоровья детей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rgbClr val="FF0066"/>
                </a:solidFill>
              </a:rPr>
              <a:t>Мобильный телефон для ребенка: (За) и (против):</a:t>
            </a:r>
          </a:p>
          <a:p>
            <a:pPr marL="0" indent="0">
              <a:buNone/>
            </a:pPr>
            <a:r>
              <a:rPr lang="ru-RU" sz="2000" b="1" u="sng" dirty="0" smtClean="0">
                <a:solidFill>
                  <a:srgbClr val="FF0000"/>
                </a:solidFill>
              </a:rPr>
              <a:t>«За»: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4"/>
                </a:solidFill>
              </a:rPr>
              <a:t>1. Мобильник покупается не для ребенка, а для Родителей, которые хотят иметь возможность контролировать своего  «отпрыска», им намного спокойнее, когда они знают в любой момент могут связаться с ним, где он и т. д.;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4"/>
                </a:solidFill>
              </a:rPr>
              <a:t>2.Знакомиться друг с другом, Кто-то выгуливает вместе собак, а для кого-то поводом для знакомства и общения может модель телефона;</a:t>
            </a:r>
          </a:p>
          <a:p>
            <a:pPr marL="514350" indent="-514350">
              <a:buFont typeface="+mj-lt"/>
              <a:buAutoNum type="arabicPeriod"/>
            </a:pPr>
            <a:endParaRPr lang="ru-RU" sz="2000" b="1" u="sng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0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66"/>
                </a:solidFill>
              </a:rPr>
              <a:t>Обзор демографической ситуации в России и пропаганда ЗОЖ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    Состояние здоровья подавляющего большинства граждан всех слоев, возрастных и профессиональных групп в России, характеризуется нестабильными показателями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chemeClr val="accent4"/>
                </a:solidFill>
              </a:rPr>
              <a:t>«Мобильник»-»ЗА» и «ПРОТИВ</a:t>
            </a:r>
            <a:r>
              <a:rPr lang="ru-RU" b="1" dirty="0">
                <a:solidFill>
                  <a:schemeClr val="accent4"/>
                </a:solidFill>
              </a:rPr>
              <a:t>»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b="1" u="sng" dirty="0" smtClean="0">
                <a:solidFill>
                  <a:srgbClr val="C00000"/>
                </a:solidFill>
              </a:rPr>
              <a:t>Против:</a:t>
            </a:r>
            <a:r>
              <a:rPr lang="ru-RU" sz="1600" b="1" u="sng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5">
                    <a:lumMod val="10000"/>
                  </a:schemeClr>
                </a:solidFill>
              </a:rPr>
              <a:t>Его могут украсть, он средство провокации (дети любят хвастаться дорогими игрушками). Мобильник ограничивает к способности ребенка к адаптации и общению, его мир итак сужен до компьютера, интернета, отпадает потребность общения с друзьями напрямую. Выходит мы растим своего рода АУТИСТОВ-отрезанных от внешнего мира людей. По мнению специалистов к 2020 году на каждого жителя России будет приходится по 4 электронных устройства (не включая телевизора): мобильник, гаджет компьютер (и не один), всевозможные приставки и. т. д. Другими словами мы с Вами превратимся в виртуальный МИР.</a:t>
            </a:r>
            <a:endParaRPr lang="ru-RU" sz="16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450562" name="Picture 2" descr="http://ozon-st.cdn.ngenix.net/multimedia/spare_covers/1015098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18002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24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accent4"/>
                </a:solidFill>
              </a:rPr>
              <a:t>Мнение психолога</a:t>
            </a:r>
            <a:endParaRPr lang="ru-RU" sz="2800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 smtClean="0"/>
              <a:t>Телефон-это тест на вашу родительскую «профпригодность», диагностический критерий эффективности родительских усилий. Ребенок не будет хвастаться перед друзьями, что ему родители купили мобильник за 70000 тыс. руб., а будет использовать его по назначению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35633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Мнение полиции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1700" b="1" dirty="0" smtClean="0"/>
              <a:t>Не провоцировать преступников, не носить телефон на шнурке;</a:t>
            </a:r>
          </a:p>
          <a:p>
            <a:r>
              <a:rPr lang="ru-RU" sz="1700" b="1" dirty="0" smtClean="0"/>
              <a:t>Не хвастать перед друзьями телефоном;</a:t>
            </a:r>
          </a:p>
          <a:p>
            <a:r>
              <a:rPr lang="ru-RU" sz="1700" b="1" dirty="0" smtClean="0"/>
              <a:t>Не разговаривать по телефону вечером;</a:t>
            </a:r>
          </a:p>
          <a:p>
            <a:r>
              <a:rPr lang="ru-RU" sz="1700" b="1" dirty="0" smtClean="0"/>
              <a:t>В школе на урок </a:t>
            </a:r>
            <a:r>
              <a:rPr lang="ru-RU" sz="1700" b="1" dirty="0" err="1" smtClean="0"/>
              <a:t>физ-ры</a:t>
            </a:r>
            <a:r>
              <a:rPr lang="ru-RU" sz="1700" b="1" dirty="0" smtClean="0"/>
              <a:t> оставлять телефон у учителя;</a:t>
            </a:r>
          </a:p>
          <a:p>
            <a:r>
              <a:rPr lang="ru-RU" sz="1700" b="1" dirty="0" smtClean="0"/>
              <a:t>В случае утери телефона, не рассказывать родителям, что его украли, ибо против родителей может быть возбуждено уголовное дело за ложный донос.</a:t>
            </a:r>
            <a:endParaRPr lang="ru-RU" sz="1700" b="1" dirty="0"/>
          </a:p>
        </p:txBody>
      </p:sp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37528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919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Мнение </a:t>
            </a:r>
            <a:r>
              <a:rPr lang="ru-RU" b="1" dirty="0" smtClean="0">
                <a:solidFill>
                  <a:schemeClr val="tx1"/>
                </a:solidFill>
              </a:rPr>
              <a:t>ученых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 smtClean="0"/>
              <a:t>Ученые утверждают, что мобильные телефоны для детей и подростков опаснее  чем сигареты. Сотовая трубка-источник электромагнитного излучения:</a:t>
            </a:r>
          </a:p>
          <a:p>
            <a:pPr marL="0" indent="0">
              <a:buNone/>
            </a:pPr>
            <a:r>
              <a:rPr lang="ru-RU" sz="1200" b="1" dirty="0" smtClean="0"/>
              <a:t>-в Японии запрещено пользоваться мобильниками в купе поезда, т.к. он распространяет свое влияние  и на тех, кто сидит рядом;</a:t>
            </a:r>
          </a:p>
          <a:p>
            <a:pPr marL="0" indent="0">
              <a:buNone/>
            </a:pPr>
            <a:r>
              <a:rPr lang="ru-RU" sz="1200" b="1" dirty="0" smtClean="0"/>
              <a:t>-Ученые Испании утверждают, что даже 2-х минутное использование мобильника может изменить ритмику биоэлектрической активности мозга ребенка в течение последующих 2-х часов после окончания разговора;</a:t>
            </a:r>
          </a:p>
          <a:p>
            <a:pPr marL="0" indent="0">
              <a:buNone/>
            </a:pPr>
            <a:r>
              <a:rPr lang="ru-RU" sz="1200" b="1" dirty="0" smtClean="0"/>
              <a:t>-Ученые Венгрии доказали развитие опухоли мозга у людей от 20-29 лет, которые использовали мобильники с детского возраста;</a:t>
            </a:r>
          </a:p>
          <a:p>
            <a:pPr marL="0" indent="0">
              <a:buNone/>
            </a:pPr>
            <a:r>
              <a:rPr lang="ru-RU" sz="1200" b="1" dirty="0" smtClean="0"/>
              <a:t>в Бангладеш принят закон, по которому наказываются те родители, дети которых пользуются сотовыми телефонами.;</a:t>
            </a:r>
          </a:p>
          <a:p>
            <a:pPr marL="0" indent="0">
              <a:buNone/>
            </a:pPr>
            <a:r>
              <a:rPr lang="ru-RU" sz="1200" b="1" dirty="0" smtClean="0"/>
              <a:t>МИНЗДРАВ России еще в 2003 г. выпустил </a:t>
            </a:r>
            <a:r>
              <a:rPr lang="ru-RU" sz="1200" b="1" dirty="0" err="1" smtClean="0"/>
              <a:t>сан.требования</a:t>
            </a:r>
            <a:r>
              <a:rPr lang="ru-RU" sz="1200" b="1" dirty="0" smtClean="0"/>
              <a:t> в которых рекомендуется ограничить использование сотовых телефонов лицам, не достигшим 18 лет. (И ЭТО ВЕРНО? )</a:t>
            </a:r>
            <a:endParaRPr lang="ru-RU" sz="1200" b="1" dirty="0"/>
          </a:p>
        </p:txBody>
      </p:sp>
      <p:pic>
        <p:nvPicPr>
          <p:cNvPr id="4536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94" y="2248123"/>
            <a:ext cx="3514286" cy="358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5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10 заповедей здоровья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0033CC"/>
                </a:solidFill>
                <a:latin typeface="Franklin Gothic Demi Cond" pitchFamily="34" charset="0"/>
              </a:rPr>
              <a:t>Не объедайся! Ешь не много, но и не слишком мало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0033CC"/>
                </a:solidFill>
                <a:latin typeface="Franklin Gothic Demi Cond" pitchFamily="34" charset="0"/>
              </a:rPr>
              <a:t>Меню должно соответствовать возрасту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solidFill>
                  <a:srgbClr val="0033CC"/>
                </a:solidFill>
                <a:latin typeface="Franklin Gothic Demi Cond" pitchFamily="34" charset="0"/>
              </a:rPr>
              <a:t>Работа является важным элементом ЗОЖ. Работа способствует моложавости, утверждают французы. </a:t>
            </a:r>
            <a:r>
              <a:rPr lang="ru-RU" sz="2800" dirty="0" smtClean="0">
                <a:solidFill>
                  <a:srgbClr val="FF0000"/>
                </a:solidFill>
                <a:latin typeface="Franklin Gothic Demi Cond" pitchFamily="34" charset="0"/>
              </a:rPr>
              <a:t>Тот, кто не работает</a:t>
            </a:r>
            <a:r>
              <a:rPr lang="ru-RU" sz="2800" dirty="0" smtClean="0">
                <a:solidFill>
                  <a:srgbClr val="0033CC"/>
                </a:solidFill>
                <a:latin typeface="Franklin Gothic Demi Cond" pitchFamily="34" charset="0"/>
              </a:rPr>
              <a:t>, выглядит на 5 лет старше.</a:t>
            </a:r>
            <a:endParaRPr lang="ru-RU" sz="2800" dirty="0">
              <a:solidFill>
                <a:srgbClr val="0033CC"/>
              </a:solidFill>
              <a:latin typeface="Franklin Gothic Demi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10 заповедей здоровья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4.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Найдите себе пару! Любовь и нежность являются лучшим средством против старения, а гормон радости и </a:t>
            </a:r>
            <a:r>
              <a:rPr lang="ru-RU" dirty="0" err="1" smtClean="0">
                <a:solidFill>
                  <a:srgbClr val="0070C0"/>
                </a:solidFill>
              </a:rPr>
              <a:t>счастья-</a:t>
            </a:r>
            <a:r>
              <a:rPr lang="ru-RU" b="1" i="1" dirty="0" err="1" smtClean="0">
                <a:solidFill>
                  <a:srgbClr val="FF0000"/>
                </a:solidFill>
              </a:rPr>
              <a:t>эндорфин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способствует укреплению </a:t>
            </a:r>
            <a:r>
              <a:rPr lang="ru-RU" dirty="0" err="1" smtClean="0">
                <a:solidFill>
                  <a:srgbClr val="0070C0"/>
                </a:solidFill>
              </a:rPr>
              <a:t>имунной</a:t>
            </a:r>
            <a:r>
              <a:rPr lang="ru-RU" dirty="0" smtClean="0">
                <a:solidFill>
                  <a:srgbClr val="0070C0"/>
                </a:solidFill>
              </a:rPr>
              <a:t> системы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5.</a:t>
            </a:r>
            <a:r>
              <a:rPr lang="ru-RU" dirty="0" smtClean="0">
                <a:solidFill>
                  <a:srgbClr val="0070C0"/>
                </a:solidFill>
              </a:rPr>
              <a:t> Имейте на все свою точку зрения. Осознанно живущий человек реже впадает в депрессию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10 заповедей здоровья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6.</a:t>
            </a:r>
            <a:r>
              <a:rPr lang="ru-RU" dirty="0" smtClean="0">
                <a:solidFill>
                  <a:srgbClr val="7030A0"/>
                </a:solidFill>
                <a:latin typeface="Arial Narrow" pitchFamily="34" charset="0"/>
              </a:rPr>
              <a:t> Двигайтесь. Движение-жизнь! </a:t>
            </a:r>
            <a:r>
              <a:rPr lang="ru-RU" b="1" dirty="0" smtClean="0">
                <a:solidFill>
                  <a:srgbClr val="FF3300"/>
                </a:solidFill>
                <a:latin typeface="Arial Narrow" pitchFamily="34" charset="0"/>
              </a:rPr>
              <a:t>10 мин. </a:t>
            </a:r>
            <a:r>
              <a:rPr lang="ru-RU" dirty="0" smtClean="0">
                <a:solidFill>
                  <a:srgbClr val="7030A0"/>
                </a:solidFill>
                <a:latin typeface="Arial Narrow" pitchFamily="34" charset="0"/>
              </a:rPr>
              <a:t>занятий физкультурой продлевают жизнь примерно на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4-5</a:t>
            </a:r>
            <a:r>
              <a:rPr lang="ru-RU" dirty="0" smtClean="0">
                <a:solidFill>
                  <a:srgbClr val="7030A0"/>
                </a:solidFill>
                <a:latin typeface="Arial Narrow" pitchFamily="34" charset="0"/>
              </a:rPr>
              <a:t> лет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7.</a:t>
            </a:r>
            <a:r>
              <a:rPr lang="ru-RU" dirty="0" smtClean="0">
                <a:solidFill>
                  <a:srgbClr val="7030A0"/>
                </a:solidFill>
                <a:latin typeface="Arial Narrow" pitchFamily="34" charset="0"/>
              </a:rPr>
              <a:t> Спите в прохладной комнате </a:t>
            </a: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17°-18°, </a:t>
            </a:r>
            <a:r>
              <a:rPr lang="ru-RU" dirty="0" smtClean="0">
                <a:solidFill>
                  <a:srgbClr val="7030A0"/>
                </a:solidFill>
                <a:latin typeface="Arial Narrow" pitchFamily="34" charset="0"/>
              </a:rPr>
              <a:t>дольше останетесь молодым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  <a:latin typeface="Arial Narrow" pitchFamily="34" charset="0"/>
              </a:rPr>
              <a:t>8. </a:t>
            </a:r>
            <a:r>
              <a:rPr lang="ru-RU" dirty="0" smtClean="0">
                <a:solidFill>
                  <a:srgbClr val="7030A0"/>
                </a:solidFill>
                <a:latin typeface="Arial Narrow" pitchFamily="34" charset="0"/>
              </a:rPr>
              <a:t>Иногда балуйте себя лакомым кусочком, независимо от вашего дохода</a:t>
            </a: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10 заповедей здоровья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9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.</a:t>
            </a: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Не подавляйте свой гнев! </a:t>
            </a:r>
            <a:r>
              <a:rPr lang="ru-RU" b="1" dirty="0" smtClean="0">
                <a:solidFill>
                  <a:srgbClr val="0033CC"/>
                </a:solidFill>
                <a:latin typeface="Comic Sans MS" pitchFamily="66" charset="0"/>
              </a:rPr>
              <a:t>Выплескивайте эмоции в споре, в обмене мнениями с окружающими</a:t>
            </a:r>
          </a:p>
          <a:p>
            <a:pPr>
              <a:buNone/>
            </a:pPr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10</a:t>
            </a:r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. Тренируйте мозг! </a:t>
            </a:r>
            <a:r>
              <a:rPr lang="ru-RU" b="1" dirty="0" smtClean="0">
                <a:solidFill>
                  <a:srgbClr val="0033CC"/>
                </a:solidFill>
                <a:latin typeface="Comic Sans MS" pitchFamily="66" charset="0"/>
              </a:rPr>
              <a:t>Ибо заставляя его работать мы замедляем процесс возрастной деградации</a:t>
            </a:r>
            <a:endParaRPr lang="ru-RU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 выражению Сократа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sz="4400" dirty="0" smtClean="0">
              <a:solidFill>
                <a:srgbClr val="0033CC"/>
              </a:solidFill>
            </a:endParaRPr>
          </a:p>
          <a:p>
            <a:pPr>
              <a:buNone/>
            </a:pPr>
            <a:r>
              <a:rPr lang="ru-RU" sz="4400" dirty="0" smtClean="0">
                <a:solidFill>
                  <a:srgbClr val="0033CC"/>
                </a:solidFill>
              </a:rPr>
              <a:t>«</a:t>
            </a:r>
            <a:r>
              <a:rPr lang="ru-RU" sz="4400" dirty="0" smtClean="0">
                <a:solidFill>
                  <a:srgbClr val="FF0000"/>
                </a:solidFill>
              </a:rPr>
              <a:t>Здоровье</a:t>
            </a:r>
            <a:r>
              <a:rPr lang="ru-RU" sz="4400" dirty="0" smtClean="0">
                <a:solidFill>
                  <a:srgbClr val="0033CC"/>
                </a:solidFill>
              </a:rPr>
              <a:t>-это не все, но без здоровья </a:t>
            </a:r>
            <a:r>
              <a:rPr lang="ru-RU" sz="4400" dirty="0" err="1" smtClean="0">
                <a:solidFill>
                  <a:srgbClr val="0033CC"/>
                </a:solidFill>
              </a:rPr>
              <a:t>все-ничто</a:t>
            </a:r>
            <a:r>
              <a:rPr lang="ru-RU" sz="4400" dirty="0" smtClean="0">
                <a:solidFill>
                  <a:srgbClr val="0033CC"/>
                </a:solidFill>
              </a:rPr>
              <a:t>»</a:t>
            </a:r>
            <a:endParaRPr lang="ru-RU" sz="4400" dirty="0">
              <a:solidFill>
                <a:srgbClr val="0033CC"/>
              </a:solidFill>
            </a:endParaRP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228" y="2990981"/>
            <a:ext cx="1447619" cy="20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По </a:t>
            </a:r>
            <a:r>
              <a:rPr lang="ru-RU" sz="3200" b="1" dirty="0" smtClean="0">
                <a:solidFill>
                  <a:srgbClr val="FF0000"/>
                </a:solidFill>
              </a:rPr>
              <a:t>определению </a:t>
            </a:r>
            <a:r>
              <a:rPr lang="ru-RU" sz="3200" b="1" dirty="0" err="1" smtClean="0">
                <a:solidFill>
                  <a:srgbClr val="FF0000"/>
                </a:solidFill>
              </a:rPr>
              <a:t>Бубновского</a:t>
            </a:r>
            <a:r>
              <a:rPr lang="ru-RU" sz="3200" b="1" dirty="0" smtClean="0">
                <a:solidFill>
                  <a:srgbClr val="FF0000"/>
                </a:solidFill>
              </a:rPr>
              <a:t> С.М.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0033CC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«</a:t>
            </a:r>
            <a:r>
              <a:rPr lang="ru-RU" dirty="0">
                <a:solidFill>
                  <a:srgbClr val="FF0000"/>
                </a:solidFill>
              </a:rPr>
              <a:t>Здоровье</a:t>
            </a:r>
            <a:r>
              <a:rPr lang="ru-RU" dirty="0">
                <a:solidFill>
                  <a:srgbClr val="0033CC"/>
                </a:solidFill>
              </a:rPr>
              <a:t>-это </a:t>
            </a:r>
            <a:r>
              <a:rPr lang="ru-RU" dirty="0" smtClean="0">
                <a:solidFill>
                  <a:srgbClr val="0033CC"/>
                </a:solidFill>
              </a:rPr>
              <a:t>труд,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Труд-это терпение,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Терпение-это страдание,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Страдание-это очищение,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33CC"/>
                </a:solidFill>
              </a:rPr>
              <a:t>Очищение-это </a:t>
            </a:r>
            <a:r>
              <a:rPr lang="ru-RU" dirty="0" smtClean="0">
                <a:solidFill>
                  <a:srgbClr val="FF3300"/>
                </a:solidFill>
              </a:rPr>
              <a:t>здоровье</a:t>
            </a:r>
            <a:r>
              <a:rPr lang="ru-RU" dirty="0" smtClean="0">
                <a:solidFill>
                  <a:srgbClr val="0033CC"/>
                </a:solidFill>
              </a:rPr>
              <a:t>»</a:t>
            </a:r>
            <a:endParaRPr lang="ru-RU" dirty="0">
              <a:solidFill>
                <a:srgbClr val="0033CC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96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0" dirty="0" smtClean="0">
                <a:solidFill>
                  <a:schemeClr val="tx1"/>
                </a:solidFill>
              </a:rPr>
              <a:t>Уровень продолжительности жизни в странах Мира </a:t>
            </a:r>
            <a:r>
              <a:rPr lang="ru-RU" sz="1600" b="1" i="0" dirty="0" smtClean="0">
                <a:solidFill>
                  <a:schemeClr val="tx1"/>
                </a:solidFill>
              </a:rPr>
              <a:t>(данные открытых источников)</a:t>
            </a:r>
            <a:endParaRPr lang="ru-RU" sz="1600" b="1" i="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200" b="1" dirty="0" smtClean="0"/>
              <a:t>1.Гонконг-84.0 </a:t>
            </a:r>
            <a:r>
              <a:rPr lang="ru-RU" sz="2200" b="1" dirty="0" smtClean="0">
                <a:solidFill>
                  <a:srgbClr val="FF0000"/>
                </a:solidFill>
              </a:rPr>
              <a:t>(1-место)     </a:t>
            </a:r>
            <a:r>
              <a:rPr lang="ru-RU" sz="2200" b="1" dirty="0" smtClean="0"/>
              <a:t>10.Германия-80.9 (21 место)</a:t>
            </a:r>
          </a:p>
          <a:p>
            <a:pPr marL="0" indent="0">
              <a:buNone/>
            </a:pPr>
            <a:r>
              <a:rPr lang="ru-RU" sz="2200" b="1" dirty="0" smtClean="0"/>
              <a:t>2. Япония-83.5  </a:t>
            </a:r>
            <a:r>
              <a:rPr lang="ru-RU" sz="2200" b="1" dirty="0" smtClean="0">
                <a:solidFill>
                  <a:srgbClr val="002060"/>
                </a:solidFill>
              </a:rPr>
              <a:t>(2место)      </a:t>
            </a:r>
            <a:r>
              <a:rPr lang="ru-RU" sz="2200" b="1" dirty="0" smtClean="0"/>
              <a:t>11.США-79.1 (36 место)</a:t>
            </a:r>
          </a:p>
          <a:p>
            <a:pPr marL="0" indent="0">
              <a:buNone/>
            </a:pPr>
            <a:r>
              <a:rPr lang="ru-RU" sz="2200" b="1" dirty="0" smtClean="0"/>
              <a:t>3.Италия-83.1   </a:t>
            </a:r>
            <a:r>
              <a:rPr lang="ru-RU" sz="2200" b="1" dirty="0" smtClean="0">
                <a:solidFill>
                  <a:srgbClr val="3366FF"/>
                </a:solidFill>
              </a:rPr>
              <a:t>(3место)       </a:t>
            </a:r>
            <a:r>
              <a:rPr lang="ru-RU" sz="2200" b="1" dirty="0" smtClean="0"/>
              <a:t>12.Китай-75.8 (58 место)</a:t>
            </a:r>
          </a:p>
          <a:p>
            <a:pPr marL="0" indent="0">
              <a:buNone/>
            </a:pPr>
            <a:r>
              <a:rPr lang="ru-RU" sz="2200" b="1" dirty="0" smtClean="0"/>
              <a:t>4.Сингапур-83.0</a:t>
            </a:r>
            <a:r>
              <a:rPr lang="ru-RU" sz="2200" b="1" dirty="0" smtClean="0">
                <a:solidFill>
                  <a:srgbClr val="7030A0"/>
                </a:solidFill>
              </a:rPr>
              <a:t> (4 место)</a:t>
            </a:r>
            <a:r>
              <a:rPr lang="ru-RU" sz="2200" b="1" dirty="0" smtClean="0"/>
              <a:t>   13.Палестина-72.9 (98 место)</a:t>
            </a:r>
          </a:p>
          <a:p>
            <a:pPr marL="0" indent="0">
              <a:buNone/>
            </a:pPr>
            <a:r>
              <a:rPr lang="ru-RU" sz="2200" b="1" dirty="0" smtClean="0"/>
              <a:t>5.Швейцария-83.0</a:t>
            </a:r>
            <a:r>
              <a:rPr lang="ru-RU" sz="2200" b="1" dirty="0" smtClean="0">
                <a:solidFill>
                  <a:srgbClr val="0070C0"/>
                </a:solidFill>
              </a:rPr>
              <a:t> (5 место)</a:t>
            </a:r>
            <a:r>
              <a:rPr lang="ru-RU" sz="2200" b="1" dirty="0" smtClean="0"/>
              <a:t>14.Украина-71.0 </a:t>
            </a:r>
            <a:r>
              <a:rPr lang="ru-RU" sz="2200" b="1" dirty="0" smtClean="0">
                <a:solidFill>
                  <a:srgbClr val="FF0000"/>
                </a:solidFill>
              </a:rPr>
              <a:t>(111 место)</a:t>
            </a:r>
          </a:p>
          <a:p>
            <a:pPr marL="0" indent="0">
              <a:buNone/>
            </a:pPr>
            <a:r>
              <a:rPr lang="ru-RU" sz="2200" b="1" dirty="0" smtClean="0"/>
              <a:t>6.Исландия-82.6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</a:rPr>
              <a:t>(6 место)   </a:t>
            </a:r>
            <a:r>
              <a:rPr lang="ru-RU" sz="2200" b="1" dirty="0" smtClean="0">
                <a:solidFill>
                  <a:srgbClr val="FF0000"/>
                </a:solidFill>
              </a:rPr>
              <a:t>15. Россия-70.1 </a:t>
            </a:r>
            <a:r>
              <a:rPr lang="ru-RU" sz="2200" b="1" dirty="0" smtClean="0"/>
              <a:t>(116 место)</a:t>
            </a:r>
          </a:p>
          <a:p>
            <a:pPr marL="0" indent="0">
              <a:buNone/>
            </a:pPr>
            <a:r>
              <a:rPr lang="ru-RU" sz="2200" b="1" dirty="0" smtClean="0"/>
              <a:t>7.Испания-82.6 </a:t>
            </a:r>
            <a:r>
              <a:rPr lang="ru-RU" sz="2200" b="1" dirty="0" smtClean="0">
                <a:solidFill>
                  <a:schemeClr val="bg2">
                    <a:lumMod val="75000"/>
                  </a:schemeClr>
                </a:solidFill>
              </a:rPr>
              <a:t>(7 место)     </a:t>
            </a:r>
            <a:r>
              <a:rPr lang="ru-RU" sz="2200" b="1" dirty="0" smtClean="0"/>
              <a:t>16.Нигерия-52.8 </a:t>
            </a:r>
            <a:r>
              <a:rPr lang="ru-RU" sz="2200" b="1" dirty="0" smtClean="0">
                <a:solidFill>
                  <a:srgbClr val="FF0066"/>
                </a:solidFill>
              </a:rPr>
              <a:t>(183 место)</a:t>
            </a:r>
          </a:p>
          <a:p>
            <a:pPr marL="0" indent="0">
              <a:buNone/>
            </a:pPr>
            <a:r>
              <a:rPr lang="ru-RU" sz="2200" b="1" dirty="0" smtClean="0"/>
              <a:t>8.Израиль-82.4</a:t>
            </a:r>
            <a:r>
              <a:rPr lang="ru-RU" sz="2200" b="1" dirty="0" smtClean="0">
                <a:solidFill>
                  <a:srgbClr val="0070C0"/>
                </a:solidFill>
              </a:rPr>
              <a:t>(8 место)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200" b="1" dirty="0" smtClean="0"/>
              <a:t>     17. Ангола-52,3 </a:t>
            </a:r>
            <a:r>
              <a:rPr lang="ru-RU" sz="2200" b="1" dirty="0" smtClean="0">
                <a:solidFill>
                  <a:srgbClr val="FF3300"/>
                </a:solidFill>
              </a:rPr>
              <a:t>(184 место)</a:t>
            </a:r>
          </a:p>
          <a:p>
            <a:pPr marL="0" indent="0">
              <a:buNone/>
            </a:pPr>
            <a:r>
              <a:rPr lang="ru-RU" sz="2200" b="1" dirty="0" smtClean="0"/>
              <a:t>9.Франция-82.2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</a:rPr>
              <a:t>(9 место) </a:t>
            </a:r>
            <a:r>
              <a:rPr lang="ru-RU" sz="2200" b="1" dirty="0" smtClean="0"/>
              <a:t>    18.Чад-51.6 </a:t>
            </a:r>
            <a:r>
              <a:rPr lang="ru-RU" sz="2200" b="1" dirty="0" smtClean="0">
                <a:solidFill>
                  <a:srgbClr val="FF0000"/>
                </a:solidFill>
              </a:rPr>
              <a:t>(185 место)</a:t>
            </a:r>
            <a:endParaRPr lang="ru-RU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27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Образ </a:t>
            </a:r>
            <a:r>
              <a:rPr lang="ru-RU" sz="3200" b="1" dirty="0" err="1" smtClean="0">
                <a:solidFill>
                  <a:srgbClr val="FF0000"/>
                </a:solidFill>
              </a:rPr>
              <a:t>жизни-понятие</a:t>
            </a:r>
            <a:r>
              <a:rPr lang="ru-RU" sz="3200" b="1" dirty="0" smtClean="0">
                <a:solidFill>
                  <a:srgbClr val="FF0000"/>
                </a:solidFill>
              </a:rPr>
              <a:t> довольно-таки широкое, вот некоторые причины на него влияющие: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Дезаптивные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формы поведения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-алкоголизм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-курение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-наркомания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-токсикомания («колеса», «</a:t>
            </a:r>
            <a:r>
              <a:rPr lang="ru-RU" sz="2800" dirty="0" err="1" smtClean="0">
                <a:solidFill>
                  <a:srgbClr val="002060"/>
                </a:solidFill>
              </a:rPr>
              <a:t>дезоморфин</a:t>
            </a:r>
            <a:r>
              <a:rPr lang="ru-RU" sz="2800" dirty="0" smtClean="0">
                <a:solidFill>
                  <a:srgbClr val="002060"/>
                </a:solidFill>
              </a:rPr>
              <a:t>», «закись азота», «</a:t>
            </a:r>
            <a:r>
              <a:rPr lang="ru-RU" sz="2800" dirty="0" err="1" smtClean="0">
                <a:solidFill>
                  <a:srgbClr val="002060"/>
                </a:solidFill>
              </a:rPr>
              <a:t>спайсы</a:t>
            </a:r>
            <a:r>
              <a:rPr lang="ru-RU" sz="2800" dirty="0" smtClean="0">
                <a:solidFill>
                  <a:srgbClr val="002060"/>
                </a:solidFill>
              </a:rPr>
              <a:t>»)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-</a:t>
            </a:r>
            <a:r>
              <a:rPr lang="ru-RU" sz="2800" dirty="0" err="1" smtClean="0">
                <a:solidFill>
                  <a:srgbClr val="002060"/>
                </a:solidFill>
              </a:rPr>
              <a:t>игромания</a:t>
            </a:r>
            <a:r>
              <a:rPr lang="ru-RU" sz="2800" dirty="0" smtClean="0">
                <a:solidFill>
                  <a:srgbClr val="002060"/>
                </a:solidFill>
              </a:rPr>
              <a:t> и др.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600" b="1" dirty="0" smtClean="0">
                <a:solidFill>
                  <a:srgbClr val="FF0000"/>
                </a:solidFill>
              </a:rPr>
              <a:t>продолжение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3600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Неправильное и неполноценное питание </a:t>
            </a:r>
            <a:r>
              <a:rPr lang="ru-RU" sz="3600" i="1" u="sng" dirty="0" smtClean="0">
                <a:solidFill>
                  <a:schemeClr val="accent4"/>
                </a:solidFill>
                <a:latin typeface="Arial Black" pitchFamily="34" charset="0"/>
              </a:rPr>
              <a:t>(из-за низкого прожиточного уровня жизни)</a:t>
            </a:r>
            <a:endParaRPr lang="ru-RU" sz="3600" i="1" u="sng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продолжение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7650" y="1714488"/>
            <a:ext cx="7626350" cy="4114800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Candara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Candara" pitchFamily="34" charset="0"/>
              </a:rPr>
              <a:t>Отказ от профилактических прививок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(их </a:t>
            </a:r>
            <a:r>
              <a:rPr lang="ru-RU" b="1" dirty="0" smtClean="0">
                <a:solidFill>
                  <a:srgbClr val="FF0000"/>
                </a:solidFill>
                <a:latin typeface="Candara" pitchFamily="34" charset="0"/>
              </a:rPr>
              <a:t>13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по национальному календарю. Ученые доказывают, что если до 18 летнего возраста привиться в 100% случаев-человек увеличивает среднюю продолжительность жизни на 15 лет)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продолжение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FF0066"/>
                </a:solidFill>
                <a:latin typeface="Arial Black" pitchFamily="34" charset="0"/>
              </a:rPr>
              <a:t>Отсутствие ежегодной предметной диспансеризации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(обращаемся за медицинской помощью только в крайних случаях)</a:t>
            </a:r>
          </a:p>
          <a:p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51586" name="Рисунок 1" descr="faml_welc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928934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продолжение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Компьютеромания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игромания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Гиподинамия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847" y="2605266"/>
            <a:ext cx="2952381" cy="286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продолжение</a:t>
            </a:r>
            <a:endParaRPr lang="ru-RU" sz="4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sz="6600" b="1" dirty="0" smtClean="0"/>
          </a:p>
          <a:p>
            <a:pPr>
              <a:buNone/>
            </a:pPr>
            <a:r>
              <a:rPr lang="ru-RU" sz="6600" b="1" dirty="0" smtClean="0"/>
              <a:t>СТРЕСС</a:t>
            </a:r>
            <a:endParaRPr lang="ru-RU" sz="66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776" y="1981200"/>
            <a:ext cx="268452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продолжение</a:t>
            </a:r>
            <a:endParaRPr lang="ru-RU" sz="4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sz="4000" b="1" dirty="0" smtClean="0">
                <a:solidFill>
                  <a:schemeClr val="accent4">
                    <a:lumMod val="95000"/>
                    <a:lumOff val="5000"/>
                  </a:schemeClr>
                </a:solidFill>
              </a:rPr>
              <a:t>факторы окружающей природной среды</a:t>
            </a:r>
            <a:endParaRPr lang="ru-RU" sz="4000" b="1" dirty="0">
              <a:solidFill>
                <a:schemeClr val="accent4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536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50" y="2071678"/>
            <a:ext cx="437833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продолжение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dirty="0" smtClean="0">
                <a:solidFill>
                  <a:srgbClr val="002060"/>
                </a:solidFill>
              </a:rPr>
              <a:t>Низкий прожиточный уровень жизни населения</a:t>
            </a:r>
            <a:r>
              <a:rPr lang="en-US" sz="3200" dirty="0" smtClean="0">
                <a:solidFill>
                  <a:srgbClr val="002060"/>
                </a:solidFill>
              </a:rPr>
              <a:t> c </a:t>
            </a:r>
            <a:r>
              <a:rPr lang="ru-RU" sz="3200" dirty="0" smtClean="0">
                <a:solidFill>
                  <a:srgbClr val="002060"/>
                </a:solidFill>
              </a:rPr>
              <a:t>полной или частичной ее деградацией</a:t>
            </a:r>
          </a:p>
          <a:p>
            <a:pPr algn="ctr">
              <a:buNone/>
            </a:pPr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7809" y="1981200"/>
            <a:ext cx="274045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продолжение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Снижение духовности </a:t>
            </a:r>
            <a:r>
              <a:rPr lang="ru-RU" sz="3600" dirty="0" smtClean="0">
                <a:solidFill>
                  <a:srgbClr val="0070C0"/>
                </a:solidFill>
                <a:latin typeface="Arial Black" pitchFamily="34" charset="0"/>
              </a:rPr>
              <a:t>(духовной культуры населения России)</a:t>
            </a:r>
            <a:endParaRPr lang="ru-RU" sz="36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" name="Picture 4" descr="Книжка в карма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214554"/>
            <a:ext cx="328614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Нас старят вредные привычки: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6000" dirty="0" smtClean="0"/>
              <a:t>Курение</a:t>
            </a:r>
            <a:endParaRPr lang="ru-RU" sz="6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7607"/>
          <a:stretch>
            <a:fillRect/>
          </a:stretch>
        </p:blipFill>
        <p:spPr bwMode="auto">
          <a:xfrm>
            <a:off x="1869747" y="1981200"/>
            <a:ext cx="2956581" cy="41148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3200" b="1" dirty="0" smtClean="0">
                <a:solidFill>
                  <a:srgbClr val="FF3300"/>
                </a:solidFill>
              </a:rPr>
              <a:t>продолжение</a:t>
            </a:r>
            <a:endParaRPr lang="ru-RU" sz="3200" b="1" dirty="0">
              <a:solidFill>
                <a:srgbClr val="FF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2800" b="1" dirty="0" smtClean="0">
                <a:solidFill>
                  <a:srgbClr val="0070C0"/>
                </a:solidFill>
              </a:rPr>
              <a:t>Сегодня в </a:t>
            </a:r>
            <a:r>
              <a:rPr lang="ru-RU" sz="2800" b="1" dirty="0" smtClean="0">
                <a:solidFill>
                  <a:srgbClr val="FF3300"/>
                </a:solidFill>
              </a:rPr>
              <a:t>России</a:t>
            </a:r>
            <a:r>
              <a:rPr lang="ru-RU" sz="2800" b="1" dirty="0" smtClean="0">
                <a:solidFill>
                  <a:srgbClr val="0070C0"/>
                </a:solidFill>
              </a:rPr>
              <a:t> уровень смертности в </a:t>
            </a:r>
            <a:r>
              <a:rPr lang="ru-RU" sz="2800" b="1" dirty="0" smtClean="0">
                <a:solidFill>
                  <a:srgbClr val="FF0000"/>
                </a:solidFill>
              </a:rPr>
              <a:t>2,4</a:t>
            </a:r>
            <a:r>
              <a:rPr lang="ru-RU" sz="2800" b="1" dirty="0" smtClean="0">
                <a:solidFill>
                  <a:srgbClr val="0070C0"/>
                </a:solidFill>
              </a:rPr>
              <a:t> раза выше, чем в Китае, в </a:t>
            </a:r>
            <a:r>
              <a:rPr lang="ru-RU" sz="2800" b="1" dirty="0" smtClean="0">
                <a:solidFill>
                  <a:srgbClr val="FF0000"/>
                </a:solidFill>
              </a:rPr>
              <a:t>1,9</a:t>
            </a:r>
            <a:r>
              <a:rPr lang="ru-RU" sz="2800" b="1" dirty="0" smtClean="0">
                <a:solidFill>
                  <a:srgbClr val="0070C0"/>
                </a:solidFill>
              </a:rPr>
              <a:t> раз выше, чем в Индии, в </a:t>
            </a:r>
            <a:r>
              <a:rPr lang="ru-RU" sz="2800" b="1" dirty="0" smtClean="0">
                <a:solidFill>
                  <a:srgbClr val="FF0000"/>
                </a:solidFill>
              </a:rPr>
              <a:t>1,5 </a:t>
            </a:r>
            <a:r>
              <a:rPr lang="ru-RU" sz="2800" b="1" dirty="0" smtClean="0">
                <a:solidFill>
                  <a:srgbClr val="0070C0"/>
                </a:solidFill>
              </a:rPr>
              <a:t>раза, чем в «старых» странах Евросоюза.</a:t>
            </a:r>
          </a:p>
          <a:p>
            <a:pPr algn="ctr">
              <a:buNone/>
            </a:pPr>
            <a:endParaRPr lang="ru-RU" sz="28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857628"/>
            <a:ext cx="3736975" cy="271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Нас  старят вредные привычки: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4462463" cy="4114800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669900"/>
                </a:solidFill>
              </a:rPr>
              <a:t>  Чрезмерное употребление некачественного алкоголя</a:t>
            </a:r>
            <a:endParaRPr lang="ru-RU" sz="3600" b="1" dirty="0">
              <a:solidFill>
                <a:srgbClr val="669900"/>
              </a:solidFill>
            </a:endParaRPr>
          </a:p>
        </p:txBody>
      </p:sp>
      <p:pic>
        <p:nvPicPr>
          <p:cNvPr id="5" name="Picture 25" descr="человек пьёт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428868"/>
            <a:ext cx="278608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Нас старят вредные привычки: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sz="4800" dirty="0" smtClean="0"/>
          </a:p>
          <a:p>
            <a:pPr>
              <a:buNone/>
            </a:pPr>
            <a:endParaRPr lang="ru-RU" sz="4800" dirty="0" smtClean="0"/>
          </a:p>
          <a:p>
            <a:pPr>
              <a:buNone/>
            </a:pPr>
            <a:r>
              <a:rPr lang="ru-RU" sz="4800" b="1" dirty="0" smtClean="0">
                <a:solidFill>
                  <a:schemeClr val="accent5">
                    <a:lumMod val="25000"/>
                  </a:schemeClr>
                </a:solidFill>
              </a:rPr>
              <a:t>наркотики</a:t>
            </a:r>
            <a:endParaRPr lang="ru-RU" sz="4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5" name="Содержимое 4" descr="BD13694_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357430"/>
            <a:ext cx="328614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Нас старят вредные привычки: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400" dirty="0" smtClean="0">
                <a:solidFill>
                  <a:srgbClr val="0033CC"/>
                </a:solidFill>
                <a:latin typeface="Arial Narrow" pitchFamily="34" charset="0"/>
              </a:rPr>
              <a:t>Неправильный режим дня</a:t>
            </a:r>
            <a:endParaRPr lang="ru-RU" sz="4400" dirty="0">
              <a:solidFill>
                <a:srgbClr val="0033CC"/>
              </a:solidFill>
              <a:latin typeface="Arial Narrow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928935"/>
            <a:ext cx="3071834" cy="178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Нас старят вредные привычки: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Беспорядочное питание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50" y="2681459"/>
            <a:ext cx="3736975" cy="271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Нас старят вредные привычки: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ru-RU" sz="3600" b="1" dirty="0" smtClean="0">
              <a:solidFill>
                <a:srgbClr val="0033CC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0033CC"/>
                </a:solidFill>
              </a:rPr>
              <a:t>Низкая физическая активность (гиподинамия)</a:t>
            </a:r>
            <a:endParaRPr lang="ru-RU" sz="3600" b="1" dirty="0">
              <a:solidFill>
                <a:srgbClr val="0033CC"/>
              </a:solidFill>
            </a:endParaRPr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50" y="3179326"/>
            <a:ext cx="3736975" cy="171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Нас старят вредные привычки: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7025" y="1928802"/>
            <a:ext cx="3736975" cy="4114800"/>
          </a:xfrm>
        </p:spPr>
        <p:txBody>
          <a:bodyPr/>
          <a:lstStyle/>
          <a:p>
            <a:pPr>
              <a:buNone/>
            </a:pPr>
            <a:r>
              <a:rPr lang="ru-RU" sz="3600" i="1" dirty="0" smtClean="0">
                <a:solidFill>
                  <a:srgbClr val="0033CC"/>
                </a:solidFill>
              </a:rPr>
              <a:t>   Пассивная жизненная позиция (лень и скука прямая дорога к депрессии)</a:t>
            </a:r>
            <a:endParaRPr lang="ru-RU" sz="3600" i="1" dirty="0">
              <a:solidFill>
                <a:srgbClr val="0033CC"/>
              </a:solidFill>
            </a:endParaRPr>
          </a:p>
        </p:txBody>
      </p:sp>
      <p:pic>
        <p:nvPicPr>
          <p:cNvPr id="5" name="Picture 9" descr="PE02622_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571744"/>
            <a:ext cx="264320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Формула индивидуального здоровья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ru-RU" sz="4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sz="4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sz="4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ru-RU" sz="4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4000" dirty="0" err="1" smtClean="0">
                <a:solidFill>
                  <a:srgbClr val="FF0000"/>
                </a:solidFill>
              </a:rPr>
              <a:t>Здоровье</a:t>
            </a:r>
            <a:r>
              <a:rPr lang="ru-RU" sz="4000" dirty="0" err="1" smtClean="0">
                <a:solidFill>
                  <a:srgbClr val="0033CC"/>
                </a:solidFill>
              </a:rPr>
              <a:t>=оптимизм</a:t>
            </a:r>
            <a:r>
              <a:rPr lang="ru-RU" sz="4000" dirty="0" err="1" smtClean="0">
                <a:solidFill>
                  <a:srgbClr val="FF0000"/>
                </a:solidFill>
              </a:rPr>
              <a:t>+</a:t>
            </a:r>
            <a:r>
              <a:rPr lang="ru-RU" sz="4000" dirty="0" err="1" smtClean="0">
                <a:solidFill>
                  <a:srgbClr val="0033CC"/>
                </a:solidFill>
              </a:rPr>
              <a:t>труд</a:t>
            </a:r>
            <a:r>
              <a:rPr lang="ru-RU" sz="4000" dirty="0" err="1" smtClean="0">
                <a:solidFill>
                  <a:srgbClr val="FF0000"/>
                </a:solidFill>
              </a:rPr>
              <a:t>-</a:t>
            </a:r>
            <a:r>
              <a:rPr lang="ru-RU" sz="4000" dirty="0" err="1" smtClean="0">
                <a:solidFill>
                  <a:srgbClr val="0033CC"/>
                </a:solidFill>
              </a:rPr>
              <a:t>лень</a:t>
            </a:r>
            <a:endParaRPr lang="ru-RU" sz="4000" dirty="0">
              <a:solidFill>
                <a:srgbClr val="0033CC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143116"/>
            <a:ext cx="292895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ВЫВОДЫ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Пропаганда здорового образа жизни (ЗОЖ) посредством профессионального гигиенического обучения взрослого населения позволяет: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 определенным образом сдерживать негативные тенденции в состоянии здоровья населения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 повышать санитарно-гигиеническую культуру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 способствовать «оздоровлению» среды обитания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снизить влияние </a:t>
            </a:r>
            <a:r>
              <a:rPr lang="ru-RU" sz="2400" b="1" dirty="0" err="1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дезаптивных</a:t>
            </a:r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 форм поведения людей на состояние их здоровья</a:t>
            </a:r>
            <a:endParaRPr lang="ru-RU" sz="2400" b="1" dirty="0">
              <a:solidFill>
                <a:srgbClr val="FF0000"/>
              </a:solidFill>
              <a:latin typeface="Arial Narrow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FF3300"/>
                </a:solidFill>
              </a:rPr>
              <a:t>Основные причины смертности населения России в 2020 г.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33CC"/>
                </a:solidFill>
              </a:rPr>
              <a:t>Болезни системы кровообращения (56%)</a:t>
            </a:r>
          </a:p>
          <a:p>
            <a:endParaRPr lang="ru-RU" sz="2800" b="1" dirty="0" smtClean="0">
              <a:solidFill>
                <a:srgbClr val="0033CC"/>
              </a:solidFill>
            </a:endParaRPr>
          </a:p>
          <a:p>
            <a:r>
              <a:rPr lang="ru-RU" sz="2800" b="1" dirty="0" smtClean="0">
                <a:solidFill>
                  <a:srgbClr val="0033CC"/>
                </a:solidFill>
              </a:rPr>
              <a:t>Новообразования (14%)</a:t>
            </a:r>
          </a:p>
          <a:p>
            <a:pPr>
              <a:buNone/>
            </a:pPr>
            <a:endParaRPr lang="ru-RU" sz="2800" b="1" dirty="0" smtClean="0">
              <a:solidFill>
                <a:srgbClr val="0033CC"/>
              </a:solidFill>
            </a:endParaRPr>
          </a:p>
          <a:p>
            <a:r>
              <a:rPr lang="ru-RU" sz="2800" b="1" dirty="0" smtClean="0">
                <a:solidFill>
                  <a:srgbClr val="0033CC"/>
                </a:solidFill>
              </a:rPr>
              <a:t>Внешние причины (12%)</a:t>
            </a:r>
          </a:p>
          <a:p>
            <a:endParaRPr lang="ru-RU" sz="2800" b="1" dirty="0">
              <a:solidFill>
                <a:srgbClr val="0033CC"/>
              </a:solidFill>
            </a:endParaRPr>
          </a:p>
          <a:p>
            <a:r>
              <a:rPr lang="ru-RU" sz="2800" b="1" dirty="0" smtClean="0">
                <a:solidFill>
                  <a:srgbClr val="0033CC"/>
                </a:solidFill>
              </a:rPr>
              <a:t>Прочие (18 %)-в том числе КОВИД-19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Структура младенческой смертности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9550" y="1981200"/>
            <a:ext cx="7626350" cy="444819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Врожденные аномалии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Заболевания органов дыхания (что связано с неправильным образом жизни родителей этих детей)</a:t>
            </a:r>
          </a:p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4143380"/>
            <a:ext cx="3238095" cy="199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Несчастные случаи от ДТП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9550" y="1981200"/>
            <a:ext cx="7626350" cy="4876800"/>
          </a:xfrm>
        </p:spPr>
        <p:txBody>
          <a:bodyPr/>
          <a:lstStyle/>
          <a:p>
            <a:pPr algn="just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 В 2019 г. в России смертность от всех случаев </a:t>
            </a:r>
            <a:r>
              <a:rPr lang="ru-RU" sz="2000" b="1" dirty="0" smtClean="0">
                <a:solidFill>
                  <a:srgbClr val="FF3300"/>
                </a:solidFill>
              </a:rPr>
              <a:t>ДТП </a:t>
            </a:r>
            <a:r>
              <a:rPr lang="ru-RU" sz="2000" b="1" dirty="0" smtClean="0">
                <a:solidFill>
                  <a:srgbClr val="002060"/>
                </a:solidFill>
              </a:rPr>
              <a:t>составила 27,7 на100000 населения, что в 3,3 раза выше, чем в «</a:t>
            </a:r>
            <a:r>
              <a:rPr lang="ru-RU" sz="2000" b="1" dirty="0" smtClean="0">
                <a:solidFill>
                  <a:srgbClr val="FF0000"/>
                </a:solidFill>
              </a:rPr>
              <a:t>старых»</a:t>
            </a:r>
            <a:r>
              <a:rPr lang="ru-RU" sz="2000" b="1" dirty="0" smtClean="0">
                <a:solidFill>
                  <a:srgbClr val="002060"/>
                </a:solidFill>
              </a:rPr>
              <a:t> странах Европы и в 2,2 раза выше, чем в «</a:t>
            </a:r>
            <a:r>
              <a:rPr lang="ru-RU" sz="2000" b="1" dirty="0" smtClean="0">
                <a:solidFill>
                  <a:srgbClr val="FF0000"/>
                </a:solidFill>
              </a:rPr>
              <a:t>новых</a:t>
            </a:r>
            <a:r>
              <a:rPr lang="ru-RU" sz="2000" b="1" dirty="0" smtClean="0">
                <a:solidFill>
                  <a:srgbClr val="002060"/>
                </a:solidFill>
              </a:rPr>
              <a:t>» странах </a:t>
            </a:r>
            <a:r>
              <a:rPr lang="ru-RU" sz="2000" b="1" dirty="0" smtClean="0">
                <a:solidFill>
                  <a:srgbClr val="FF0000"/>
                </a:solidFill>
              </a:rPr>
              <a:t>ЕС</a:t>
            </a:r>
            <a:r>
              <a:rPr lang="ru-RU" sz="2000" b="1" dirty="0" smtClean="0">
                <a:solidFill>
                  <a:srgbClr val="002060"/>
                </a:solidFill>
              </a:rPr>
              <a:t> при меньшем количестве автомобилей на душу населения у нас в России. Ежегодно в России гибнут в ДТП около 33000 человек (для примера за 10 лет войны в Афганистане погибло 32000 с небольшим человек). 200000 человек становятся инвалидами. </a:t>
            </a:r>
          </a:p>
          <a:p>
            <a:pPr algn="just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      Основная причина нашей гибели на дорогах-понятна!!!</a:t>
            </a:r>
          </a:p>
          <a:p>
            <a:pPr algn="just">
              <a:buNone/>
            </a:pP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214949"/>
            <a:ext cx="2571768" cy="164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лнечные дни">
  <a:themeElements>
    <a:clrScheme name="Солнечные дни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Солнечные дни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олнечные дни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лнечные дни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лнечные дни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Designs\Солнечные дни.pot</Template>
  <TotalTime>3697</TotalTime>
  <Words>1927</Words>
  <Application>Microsoft Office PowerPoint</Application>
  <PresentationFormat>Экран (4:3)</PresentationFormat>
  <Paragraphs>217</Paragraphs>
  <Slides>67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9" baseType="lpstr">
      <vt:lpstr>Солнечные дни</vt:lpstr>
      <vt:lpstr>Точечный рисунок</vt:lpstr>
      <vt:lpstr>Понятие здорового образа жизни</vt:lpstr>
      <vt:lpstr>Презентация PowerPoint</vt:lpstr>
      <vt:lpstr>    Актуальность  формирования ЗОЖ среди населения заключается в том, что сегодня в России на фоне социально-демографической нестабильности, снижения общего уровня культуры, распространение вредных привычек, остается высокой общая заболеваемость людей, в том числе детского населения</vt:lpstr>
      <vt:lpstr>Обзор демографической ситуации в России и пропаганда ЗОЖ</vt:lpstr>
      <vt:lpstr>Уровень продолжительности жизни в странах Мира (данные открытых источников)</vt:lpstr>
      <vt:lpstr>продолжение</vt:lpstr>
      <vt:lpstr>Основные причины смертности населения России в 2020 г.</vt:lpstr>
      <vt:lpstr>Структура младенческой смертности</vt:lpstr>
      <vt:lpstr>Несчастные случаи от ДТП</vt:lpstr>
      <vt:lpstr>Демография</vt:lpstr>
      <vt:lpstr>Демографический провал</vt:lpstr>
      <vt:lpstr>Заболеваемость населения России</vt:lpstr>
      <vt:lpstr>На память каждому слушателю</vt:lpstr>
      <vt:lpstr>Здоровый образ жизни</vt:lpstr>
      <vt:lpstr>Здоровый образ жизни</vt:lpstr>
      <vt:lpstr>Здоровый образ жизни</vt:lpstr>
      <vt:lpstr>Здоровый образ жизни</vt:lpstr>
      <vt:lpstr>Здоровый образ жизни</vt:lpstr>
      <vt:lpstr>Здоровый образ жизни</vt:lpstr>
      <vt:lpstr>Здоровый образ жизни</vt:lpstr>
      <vt:lpstr>Нездоровый образ жизни</vt:lpstr>
      <vt:lpstr>Нездоровый образ жизни</vt:lpstr>
      <vt:lpstr>Нездоровый образ жизни</vt:lpstr>
      <vt:lpstr>Нездоровый образ жизни</vt:lpstr>
      <vt:lpstr>Нездоровый образ жизни</vt:lpstr>
      <vt:lpstr>Нездоровый образ жизни</vt:lpstr>
      <vt:lpstr>НЕЗДОРОВЫЙ ОБРАЗ ЖИЗНИ</vt:lpstr>
      <vt:lpstr>Школьные факторы риска</vt:lpstr>
      <vt:lpstr>Школьные факторы риска</vt:lpstr>
      <vt:lpstr>Школьные факторы риска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 жизни</vt:lpstr>
      <vt:lpstr>            (Жан-Поль Сартр)</vt:lpstr>
      <vt:lpstr>Мы-дети природы</vt:lpstr>
      <vt:lpstr>Мы-дети природы</vt:lpstr>
      <vt:lpstr>Несколько заповедей риска для здоровья детей</vt:lpstr>
      <vt:lpstr>«Мобильник»-»ЗА» и «ПРОТИВ»</vt:lpstr>
      <vt:lpstr>Мнение психолога</vt:lpstr>
      <vt:lpstr>Мнение полиции</vt:lpstr>
      <vt:lpstr>Мнение ученых</vt:lpstr>
      <vt:lpstr>10 заповедей здоровья</vt:lpstr>
      <vt:lpstr>10 заповедей здоровья</vt:lpstr>
      <vt:lpstr>10 заповедей здоровья</vt:lpstr>
      <vt:lpstr>10 заповедей здоровья</vt:lpstr>
      <vt:lpstr>По выражению Сократа</vt:lpstr>
      <vt:lpstr>По определению Бубновского С.М.</vt:lpstr>
      <vt:lpstr>Образ жизни-понятие довольно-таки широкое, вот некоторые причины на него влияющие:</vt:lpstr>
      <vt:lpstr>продолжение</vt:lpstr>
      <vt:lpstr>продолжение</vt:lpstr>
      <vt:lpstr>продолжение</vt:lpstr>
      <vt:lpstr>продолжение</vt:lpstr>
      <vt:lpstr>продолжение</vt:lpstr>
      <vt:lpstr>продолжение</vt:lpstr>
      <vt:lpstr>продолжение</vt:lpstr>
      <vt:lpstr>продолжение</vt:lpstr>
      <vt:lpstr>Нас старят вредные привычки:</vt:lpstr>
      <vt:lpstr>Нас  старят вредные привычки:</vt:lpstr>
      <vt:lpstr>Нас старят вредные привычки:</vt:lpstr>
      <vt:lpstr>Нас старят вредные привычки:</vt:lpstr>
      <vt:lpstr>Нас старят вредные привычки:</vt:lpstr>
      <vt:lpstr>Нас старят вредные привычки:</vt:lpstr>
      <vt:lpstr>Нас старят вредные привычки:</vt:lpstr>
      <vt:lpstr>Формула индивидуального здоровья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елена</dc:creator>
  <cp:lastModifiedBy>User</cp:lastModifiedBy>
  <cp:revision>572</cp:revision>
  <dcterms:created xsi:type="dcterms:W3CDTF">2005-04-09T19:41:31Z</dcterms:created>
  <dcterms:modified xsi:type="dcterms:W3CDTF">2022-12-07T11:06:15Z</dcterms:modified>
</cp:coreProperties>
</file>